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81" r:id="rId3"/>
    <p:sldId id="284" r:id="rId4"/>
    <p:sldId id="287" r:id="rId5"/>
    <p:sldId id="293" r:id="rId6"/>
    <p:sldId id="289" r:id="rId7"/>
    <p:sldId id="295" r:id="rId8"/>
    <p:sldId id="285" r:id="rId9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63536B-B4D0-4098-8036-9D212099EDE3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538625-2D36-4773-B78F-C9E91B3AE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43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8625-2D36-4773-B78F-C9E91B3AEA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883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2275-FD5F-4B67-8099-08A228B23443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A8D15-7523-494B-AEC5-93D9FACC6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356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2275-FD5F-4B67-8099-08A228B23443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A8D15-7523-494B-AEC5-93D9FACC6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688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2275-FD5F-4B67-8099-08A228B23443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A8D15-7523-494B-AEC5-93D9FACC6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915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2275-FD5F-4B67-8099-08A228B23443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A8D15-7523-494B-AEC5-93D9FACC6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053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2275-FD5F-4B67-8099-08A228B23443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A8D15-7523-494B-AEC5-93D9FACC6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288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2275-FD5F-4B67-8099-08A228B23443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A8D15-7523-494B-AEC5-93D9FACC6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085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2275-FD5F-4B67-8099-08A228B23443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A8D15-7523-494B-AEC5-93D9FACC6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421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2275-FD5F-4B67-8099-08A228B23443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A8D15-7523-494B-AEC5-93D9FACC6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256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2275-FD5F-4B67-8099-08A228B23443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A8D15-7523-494B-AEC5-93D9FACC6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846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2275-FD5F-4B67-8099-08A228B23443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A8D15-7523-494B-AEC5-93D9FACC6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041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2275-FD5F-4B67-8099-08A228B23443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A8D15-7523-494B-AEC5-93D9FACC6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063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72275-FD5F-4B67-8099-08A228B23443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A8D15-7523-494B-AEC5-93D9FACC6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251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05000"/>
            <a:ext cx="7772400" cy="1524000"/>
          </a:xfrm>
        </p:spPr>
        <p:txBody>
          <a:bodyPr>
            <a:normAutofit/>
          </a:bodyPr>
          <a:lstStyle/>
          <a:p>
            <a:pPr eaLnBrk="1" hangingPunct="1"/>
            <a:r>
              <a:rPr lang="lv-LV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700" b="1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lv-LV" sz="2700" b="1" dirty="0" err="1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</a:t>
            </a:r>
            <a:r>
              <a:rPr lang="lv-LV" sz="2700" b="1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700" b="1" dirty="0" err="1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</a:t>
            </a:r>
            <a:r>
              <a:rPr lang="lv-LV" sz="2700" b="1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informācijas centrs Valmierā</a:t>
            </a:r>
            <a:r>
              <a:rPr lang="lv-LV" sz="3600" b="1" dirty="0" smtClean="0">
                <a:solidFill>
                  <a:srgbClr val="000099"/>
                </a:solidFill>
              </a:rPr>
              <a:t/>
            </a:r>
            <a:br>
              <a:rPr lang="lv-LV" sz="3600" b="1" dirty="0" smtClean="0">
                <a:solidFill>
                  <a:srgbClr val="000099"/>
                </a:solidFill>
              </a:rPr>
            </a:br>
            <a:endParaRPr lang="lv-LV" sz="3600" b="1" dirty="0" smtClean="0">
              <a:solidFill>
                <a:srgbClr val="000099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30017"/>
            <a:ext cx="640080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lv-LV" sz="1600" b="1" dirty="0" smtClean="0"/>
          </a:p>
          <a:p>
            <a:pPr eaLnBrk="1" hangingPunct="1">
              <a:lnSpc>
                <a:spcPct val="80000"/>
              </a:lnSpc>
            </a:pPr>
            <a:r>
              <a:rPr lang="lv-LV" sz="28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ESIP SMILTENE </a:t>
            </a:r>
          </a:p>
        </p:txBody>
      </p:sp>
      <p:pic>
        <p:nvPicPr>
          <p:cNvPr id="1026" name="Picture 2" descr="C:\Documents and Settings\malva.skele\Desktop\jaunais EDIC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78790"/>
            <a:ext cx="1676400" cy="168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es.gov.lv/uploads/photos/ESIP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0" y="4420400"/>
            <a:ext cx="1905000" cy="189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es.gov.lv/uploads/photos/ESIP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900" y="4572800"/>
            <a:ext cx="1905000" cy="189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939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688975"/>
          </a:xfrm>
        </p:spPr>
        <p:txBody>
          <a:bodyPr>
            <a:normAutofit fontScale="90000"/>
          </a:bodyPr>
          <a:lstStyle/>
          <a:p>
            <a:r>
              <a:rPr lang="lv-LV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lv-LV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lv-LV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Eiropas </a:t>
            </a:r>
            <a:r>
              <a:rPr lang="lv-LV" sz="3200" b="1" dirty="0">
                <a:latin typeface="Arial" panose="020B0604020202020204" pitchFamily="34" charset="0"/>
                <a:cs typeface="Arial" panose="020B0604020202020204" pitchFamily="34" charset="0"/>
              </a:rPr>
              <a:t>digitālais vienotais tirgus</a:t>
            </a:r>
            <a:r>
              <a:rPr lang="lv-LV" sz="3200" b="1" dirty="0"/>
              <a:t/>
            </a:r>
            <a:br>
              <a:rPr lang="lv-LV" sz="3200" b="1" dirty="0"/>
            </a:br>
            <a:endParaRPr lang="en-US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4038600"/>
          </a:xfrm>
        </p:spPr>
        <p:txBody>
          <a:bodyPr>
            <a:normAutofit fontScale="92500" lnSpcReduction="10000"/>
          </a:bodyPr>
          <a:lstStyle/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lv-LV" sz="2000" b="1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Mērķis</a:t>
            </a:r>
            <a:r>
              <a:rPr lang="lv-LV" sz="2000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-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 </a:t>
            </a:r>
            <a:r>
              <a:rPr lang="lv-LV" sz="20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lv-LV" sz="2000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radīt </a:t>
            </a:r>
            <a:r>
              <a:rPr lang="lv-LV" sz="20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digitālās iespējas gan iedzīvotājiem, gan uzņēmumiem, novērst valstu šķēršļus tiešsaistes darījumiem</a:t>
            </a:r>
            <a:endParaRPr lang="lv-LV" sz="2000" dirty="0" smtClean="0"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lv-LV" sz="2000" b="1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Stratēģija:</a:t>
            </a:r>
            <a:r>
              <a:rPr lang="lv-LV" sz="2000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lv-LV" sz="2000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1) patērētājiem </a:t>
            </a:r>
            <a:r>
              <a:rPr lang="lv-LV" sz="20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un uzņēmumiem labāka pieejamība digitālajām precēm un pakalpojumiem visā Eiropā</a:t>
            </a:r>
            <a:r>
              <a:rPr lang="lv-LV" sz="2000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,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lv-LV" sz="2000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lv-LV" sz="20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2) piemērotu apstākļu un līdzvērtīgu konkurences apstākļu radīšana digitālo tīklu un inovatīvu pakalpojumu attīstībai, </a:t>
            </a:r>
            <a:endParaRPr lang="lv-LV" sz="2000" dirty="0" smtClean="0"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lv-LV" sz="2000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3</a:t>
            </a:r>
            <a:r>
              <a:rPr lang="lv-LV" sz="20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) digitālās ekonomikas izaugsmes potenciāla maksimāla izmantošana.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pic>
        <p:nvPicPr>
          <p:cNvPr id="4" name="Picture 2" descr="C:\Documents and Settings\malva.skele\Desktop\jaunais EDIC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78790"/>
            <a:ext cx="1676400" cy="168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818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688975"/>
          </a:xfrm>
        </p:spPr>
        <p:txBody>
          <a:bodyPr>
            <a:normAutofit fontScale="90000"/>
          </a:bodyPr>
          <a:lstStyle/>
          <a:p>
            <a:r>
              <a:rPr lang="lv-LV" sz="2200" b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lv-LV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atērētājiem </a:t>
            </a:r>
            <a:r>
              <a:rPr lang="lv-LV" sz="2200" b="1" dirty="0">
                <a:latin typeface="Arial" panose="020B0604020202020204" pitchFamily="34" charset="0"/>
                <a:cs typeface="Arial" panose="020B0604020202020204" pitchFamily="34" charset="0"/>
              </a:rPr>
              <a:t>un uzņēmumiem labāka pieejamība digitālajām precēm un pakalpojumiem visā Eiropā</a:t>
            </a:r>
            <a:endParaRPr lang="en-US" sz="2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3733800"/>
          </a:xfrm>
        </p:spPr>
        <p:txBody>
          <a:bodyPr>
            <a:normAutofit fontScale="92500" lnSpcReduction="10000"/>
          </a:bodyPr>
          <a:lstStyle/>
          <a:p>
            <a:pPr marL="171450" indent="-17145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ea typeface="Calibri"/>
                <a:cs typeface="Times New Roman"/>
              </a:rPr>
              <a:t> </a:t>
            </a:r>
            <a:r>
              <a:rPr lang="lv-LV" sz="1800" dirty="0"/>
              <a:t> </a:t>
            </a: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saskaņoti </a:t>
            </a:r>
            <a:r>
              <a:rPr lang="lv-LV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noteikumi </a:t>
            </a:r>
            <a:r>
              <a:rPr lang="lv-LV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 līgumiem un patērētāju aizsardzību, iepērkoties tiešsaistē</a:t>
            </a:r>
            <a:r>
              <a:rPr lang="lv-LV" sz="1800" dirty="0">
                <a:solidFill>
                  <a:schemeClr val="tx1"/>
                </a:solidFill>
              </a:rPr>
              <a:t> </a:t>
            </a:r>
            <a:endParaRPr lang="lv-LV" sz="1800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patērētāju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aizsardzības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noteikumu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straujāk</a:t>
            </a: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lang="en-US" sz="1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konsekventāk</a:t>
            </a: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izpild</a:t>
            </a: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pārskatot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Regulu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 </a:t>
            </a:r>
            <a:r>
              <a:rPr 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sadarbību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patērētāju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tiesību</a:t>
            </a: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aizsardzības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jomā</a:t>
            </a:r>
            <a:endParaRPr lang="lv-LV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efektīvāka </a:t>
            </a:r>
            <a:r>
              <a:rPr lang="lv-LV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cenu ziņā </a:t>
            </a: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pieejamāka </a:t>
            </a:r>
            <a:r>
              <a:rPr lang="lv-LV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paku </a:t>
            </a: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piegāde</a:t>
            </a:r>
            <a:endParaRPr lang="lv-LV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nepamatotas ģeogrāfiskās bloķēšanas pārtraukšana</a:t>
            </a:r>
            <a:endParaRPr lang="lv-LV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lv-LV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pretmonopola konkurences </a:t>
            </a: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izmeklēšana </a:t>
            </a:r>
            <a:r>
              <a:rPr lang="lv-LV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e-komercijas </a:t>
            </a: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nozarē</a:t>
            </a:r>
            <a:endParaRPr lang="lv-LV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lv-LV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mūsdienīgākas, eiropeiskākas </a:t>
            </a: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autortiesības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lv-LV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Satelīta apraides un kabeļu retranslācijas </a:t>
            </a: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direktīvas pārskatīšana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administratīvā </a:t>
            </a:r>
            <a:r>
              <a:rPr lang="lv-LV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sloga samazināšana atšķirīgo PVN režīmu dēļ</a:t>
            </a:r>
          </a:p>
          <a:p>
            <a:pPr algn="l"/>
            <a:endParaRPr lang="lv-LV" sz="1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lv-LV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C:\Documents and Settings\malva.skele\Desktop\jaunais EDIC 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78790"/>
            <a:ext cx="1676400" cy="168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94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688975"/>
          </a:xfrm>
        </p:spPr>
        <p:txBody>
          <a:bodyPr>
            <a:noAutofit/>
          </a:bodyPr>
          <a:lstStyle/>
          <a:p>
            <a:r>
              <a:rPr lang="lv-LV" sz="2000" b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lv-LV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iemērotu </a:t>
            </a:r>
            <a:r>
              <a:rPr lang="lv-LV" sz="2000" b="1" dirty="0">
                <a:latin typeface="Arial" panose="020B0604020202020204" pitchFamily="34" charset="0"/>
                <a:cs typeface="Arial" panose="020B0604020202020204" pitchFamily="34" charset="0"/>
              </a:rPr>
              <a:t>apstākļu un </a:t>
            </a:r>
            <a:r>
              <a:rPr lang="lv-LV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līdz</a:t>
            </a:r>
            <a:r>
              <a:rPr lang="lv-LV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apstākļu</a:t>
            </a:r>
            <a:r>
              <a:rPr lang="lv-LV" sz="2000" b="1" dirty="0">
                <a:latin typeface="Arial" panose="020B0604020202020204" pitchFamily="34" charset="0"/>
                <a:cs typeface="Arial" panose="020B0604020202020204" pitchFamily="34" charset="0"/>
              </a:rPr>
              <a:t> radīšana digitālo tīklu un inovatīvu pakalpojumu attīstībai</a:t>
            </a:r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lv-LV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vērtīgu konkurences</a:t>
            </a:r>
            <a:endParaRPr lang="en-US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373380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 smtClean="0">
                <a:ea typeface="Calibri"/>
                <a:cs typeface="Times New Roman"/>
              </a:rPr>
              <a:t> </a:t>
            </a:r>
            <a:endParaRPr lang="lv-LV" sz="1100" dirty="0" smtClean="0">
              <a:ea typeface="Calibri"/>
              <a:cs typeface="Times New Roman"/>
            </a:endParaRPr>
          </a:p>
          <a:p>
            <a:pPr marL="285750" indent="-28575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ES </a:t>
            </a: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telesakaru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noteikumu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reform</a:t>
            </a:r>
            <a:r>
              <a:rPr lang="lv-LV" sz="1600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</a:t>
            </a:r>
          </a:p>
          <a:p>
            <a:pPr marL="285750" indent="-28575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lv-LV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audiovizuālo plašsaziņas līdzekļu </a:t>
            </a:r>
            <a:r>
              <a:rPr lang="lv-LV" sz="1600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satvara pārskatīšana</a:t>
            </a:r>
          </a:p>
          <a:p>
            <a:pPr marL="285750" indent="-28575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tiešsaistes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platformu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lv-LV" sz="1600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lom</a:t>
            </a:r>
            <a:r>
              <a:rPr lang="lv-LV" sz="1600" dirty="0" err="1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as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tirgū</a:t>
            </a:r>
            <a:r>
              <a:rPr lang="lv-LV" sz="1600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analīze</a:t>
            </a:r>
          </a:p>
          <a:p>
            <a:pPr marL="285750" indent="-28575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600" dirty="0" err="1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uzticīb</a:t>
            </a:r>
            <a:r>
              <a:rPr lang="lv-LV" sz="1600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digitālajiem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pakalpojumiem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un </a:t>
            </a:r>
            <a:r>
              <a:rPr lang="en-US" sz="1600" dirty="0" err="1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drošīb</a:t>
            </a:r>
            <a:r>
              <a:rPr lang="lv-LV" sz="1600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tajos</a:t>
            </a:r>
            <a:endParaRPr lang="lv-LV" sz="1600" dirty="0" smtClean="0"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285750" indent="-28575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lv-LV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partnerattiecības ar nozares pārstāvjiem attiecībā uz </a:t>
            </a:r>
            <a:r>
              <a:rPr lang="lv-LV" sz="1600" dirty="0" err="1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kiberdrošību</a:t>
            </a:r>
            <a:r>
              <a:rPr lang="lv-LV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tiešsaistes tīklu drošības tehnoloģiju un risinājumu </a:t>
            </a:r>
            <a:r>
              <a:rPr lang="lv-LV" sz="1600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jomā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pic>
        <p:nvPicPr>
          <p:cNvPr id="4" name="Picture 2" descr="C:\Documents and Settings\malva.skele\Desktop\jaunais EDIC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78790"/>
            <a:ext cx="1676400" cy="168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91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688975"/>
          </a:xfrm>
        </p:spPr>
        <p:txBody>
          <a:bodyPr>
            <a:noAutofit/>
          </a:bodyPr>
          <a:lstStyle/>
          <a:p>
            <a:r>
              <a:rPr lang="lv-LV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igitālās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ekonomikas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izaugsmes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potenciāla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maksimāla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izmantošana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3733800"/>
          </a:xfrm>
        </p:spPr>
        <p:txBody>
          <a:bodyPr>
            <a:normAutofit/>
          </a:bodyPr>
          <a:lstStyle/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lv-LV" sz="16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285750" indent="-28575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"</a:t>
            </a: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Eiropas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iniciatīv</a:t>
            </a:r>
            <a:r>
              <a:rPr lang="lv-LV" sz="1600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par </a:t>
            </a: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datu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brīvu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plūsmu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", </a:t>
            </a: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lai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sekmētu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datu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brīvu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apriti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Eiropas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Savienībā</a:t>
            </a:r>
            <a:endParaRPr lang="lv-LV" sz="1600" dirty="0" smtClean="0"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285750" indent="-28575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lv-LV" sz="1600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</a:t>
            </a:r>
            <a:r>
              <a:rPr lang="en-US" sz="1600" dirty="0" err="1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rioritātes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attiecībā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uz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standartiem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un </a:t>
            </a: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sadarbspēju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tajās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jomās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kurām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ir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būtiska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nozīme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digitālajā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vienotajā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tirgū</a:t>
            </a:r>
            <a:endParaRPr lang="lv-LV" sz="1600" dirty="0" smtClean="0"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285750" indent="-28575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lv-LV" sz="1600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Digitālās prasmes</a:t>
            </a:r>
          </a:p>
          <a:p>
            <a:pPr marL="285750" indent="-28575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lv-LV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Jauns e-pārvaldes rīcības plāns </a:t>
            </a:r>
            <a:r>
              <a:rPr lang="lv-LV" sz="1600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savienos </a:t>
            </a:r>
            <a:r>
              <a:rPr lang="lv-LV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uzņēmumu reģistrus visā Eiropā - uzņēmumiem un iedzīvotājiem savi dati publiskajai pārvaldei ir jāpaziņo tikai vienreiz - mazinās birokrātiju un līdz 2017. gadam potenciāli ietaupīs aptuveni 5 miljardus eiro gadā</a:t>
            </a:r>
            <a:endParaRPr lang="en-US" sz="1600" dirty="0"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pic>
        <p:nvPicPr>
          <p:cNvPr id="4" name="Picture 2" descr="C:\Documents and Settings\malva.skele\Desktop\jaunais EDIC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78790"/>
            <a:ext cx="1676400" cy="168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259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3733800"/>
          </a:xfrm>
        </p:spPr>
        <p:txBody>
          <a:bodyPr>
            <a:normAutofit/>
          </a:bodyPr>
          <a:lstStyle/>
          <a:p>
            <a:pPr marL="342900" indent="-34290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lv-LV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Vienotais digitālais tirgus </a:t>
            </a:r>
            <a:r>
              <a:rPr lang="lv-LV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jomām potenciāli </a:t>
            </a:r>
            <a:r>
              <a:rPr lang="lv-LV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 sniegt efektivitātes ieguvumus EUR 415 miljardu apmērā. </a:t>
            </a:r>
            <a:endParaRPr lang="lv-LV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lv-LV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lv-LV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 </a:t>
            </a:r>
            <a:r>
              <a:rPr lang="lv-LV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paver jaunas iespējas veicināt ekonomiku ar </a:t>
            </a:r>
            <a:r>
              <a:rPr lang="lv-LV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lv-LV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e-tirdzniecības </a:t>
            </a:r>
            <a:r>
              <a:rPr lang="lv-LV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palīdzību, vienlaikus sekmējot uzņēmumu administratīvo un finansiālo atbilstību un patērētāju iespēju palielināšanu, izmantojot e-pārvaldi.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pic>
        <p:nvPicPr>
          <p:cNvPr id="4" name="Picture 2" descr="C:\Documents and Settings\malva.skele\Desktop\jaunais EDIC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78790"/>
            <a:ext cx="1676400" cy="168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414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malva.skele\Desktop\jaunais EDIC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78790"/>
            <a:ext cx="1676400" cy="168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667000"/>
            <a:ext cx="6400800" cy="2971800"/>
          </a:xfrm>
        </p:spPr>
        <p:txBody>
          <a:bodyPr>
            <a:normAutofit/>
          </a:bodyPr>
          <a:lstStyle/>
          <a:p>
            <a:pPr algn="just"/>
            <a:r>
              <a:rPr lang="lv-LV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Tirgus un pārvaldes pakalpojumu sniegšana </a:t>
            </a:r>
            <a:r>
              <a:rPr lang="lv-LV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vienotajā</a:t>
            </a:r>
          </a:p>
          <a:p>
            <a:pPr algn="just"/>
            <a:r>
              <a:rPr lang="lv-LV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digitālajā tirgū attīstās </a:t>
            </a:r>
            <a:r>
              <a:rPr lang="lv-LV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fiksētajām uz </a:t>
            </a:r>
            <a:r>
              <a:rPr lang="lv-LV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mobilajām</a:t>
            </a:r>
          </a:p>
          <a:p>
            <a:pPr algn="just"/>
            <a:r>
              <a:rPr lang="lv-LV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platformām</a:t>
            </a:r>
            <a:r>
              <a:rPr lang="lv-LV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 kļūst aizvien plašāk pieejama</a:t>
            </a:r>
            <a:r>
              <a:rPr lang="lv-LV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just"/>
            <a:r>
              <a:rPr lang="lv-LV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piedāvājot piekļuvi informācijai un saturam </a:t>
            </a:r>
            <a:r>
              <a:rPr lang="lv-LV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jebkurā</a:t>
            </a:r>
          </a:p>
          <a:p>
            <a:pPr algn="just"/>
            <a:r>
              <a:rPr lang="lv-LV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laikā un vietā un ar jebkuras ierīces starpniecību</a:t>
            </a:r>
          </a:p>
        </p:txBody>
      </p:sp>
    </p:spTree>
    <p:extLst>
      <p:ext uri="{BB962C8B-B14F-4D97-AF65-F5344CB8AC3E}">
        <p14:creationId xmlns:p14="http://schemas.microsoft.com/office/powerpoint/2010/main" val="51025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688975"/>
          </a:xfrm>
        </p:spPr>
        <p:txBody>
          <a:bodyPr>
            <a:normAutofit fontScale="90000"/>
          </a:bodyPr>
          <a:lstStyle/>
          <a:p>
            <a:r>
              <a:rPr lang="lv-LV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lv-LV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130425"/>
            <a:ext cx="6400800" cy="4422775"/>
          </a:xfrm>
        </p:spPr>
        <p:txBody>
          <a:bodyPr>
            <a:normAutofit/>
          </a:bodyPr>
          <a:lstStyle/>
          <a:p>
            <a:pPr lvl="0">
              <a:lnSpc>
                <a:spcPct val="80000"/>
              </a:lnSpc>
            </a:pPr>
            <a:endParaRPr lang="lv-LV" sz="2800" b="1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80000"/>
              </a:lnSpc>
            </a:pPr>
            <a:r>
              <a:rPr lang="lv-LV" sz="4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Paldies par uzmanību!</a:t>
            </a:r>
            <a:endParaRPr lang="lv-LV" sz="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80000"/>
              </a:lnSpc>
            </a:pPr>
            <a:endParaRPr lang="lv-LV" sz="2800" b="1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80000"/>
              </a:lnSpc>
            </a:pPr>
            <a:endParaRPr lang="lv-LV" sz="2800" b="1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80000"/>
              </a:lnSpc>
            </a:pPr>
            <a:r>
              <a:rPr lang="lv-LV" sz="28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ESIP </a:t>
            </a:r>
            <a:r>
              <a:rPr lang="lv-LV" sz="28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SMILTENE 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 smtClean="0">
                <a:ea typeface="Calibri"/>
                <a:cs typeface="Times New Roman"/>
              </a:rPr>
              <a:t> </a:t>
            </a:r>
          </a:p>
          <a:p>
            <a:pPr algn="l"/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C:\Documents and Settings\malva.skele\Desktop\jaunais EDIC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78790"/>
            <a:ext cx="1676400" cy="168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es.gov.lv/uploads/photos/ESIP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0" y="4420400"/>
            <a:ext cx="1905000" cy="189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299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168</Words>
  <Application>Microsoft Office PowerPoint</Application>
  <PresentationFormat>Slaidrāde ekrānā (4:3)</PresentationFormat>
  <Paragraphs>48</Paragraphs>
  <Slides>8</Slides>
  <Notes>1</Notes>
  <HiddenSlides>0</HiddenSlides>
  <MMClips>0</MMClips>
  <ScaleCrop>false</ScaleCrop>
  <HeadingPairs>
    <vt:vector size="6" baseType="variant">
      <vt:variant>
        <vt:lpstr>Lietotie fonti</vt:lpstr>
      </vt:variant>
      <vt:variant>
        <vt:i4>3</vt:i4>
      </vt:variant>
      <vt:variant>
        <vt:lpstr>Dizains</vt:lpstr>
      </vt:variant>
      <vt:variant>
        <vt:i4>1</vt:i4>
      </vt:variant>
      <vt:variant>
        <vt:lpstr>Slaidu virsraksti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Office Theme</vt:lpstr>
      <vt:lpstr> “Europe Direct” informācijas centrs Valmierā </vt:lpstr>
      <vt:lpstr> Eiropas digitālais vienotais tirgus </vt:lpstr>
      <vt:lpstr>Patērētājiem un uzņēmumiem labāka pieejamība digitālajām precēm un pakalpojumiem visā Eiropā</vt:lpstr>
      <vt:lpstr>Piemērotu apstākļu un līdzapstākļu radīšana digitālo tīklu un inovatīvu pakalpojumu attīstībai vērtīgu konkurences</vt:lpstr>
      <vt:lpstr>Digitālās ekonomikas izaugsmes potenciāla maksimāla izmantošana</vt:lpstr>
      <vt:lpstr>PowerPoint prezentācija</vt:lpstr>
      <vt:lpstr>PowerPoint prezentācija</vt:lpstr>
      <vt:lpstr> </vt:lpstr>
    </vt:vector>
  </TitlesOfParts>
  <Company>ViB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“Europe Direct” informācijas centrs Valmierā</dc:title>
  <dc:creator>malva.skele</dc:creator>
  <cp:lastModifiedBy>Smiltenes biblioteka</cp:lastModifiedBy>
  <cp:revision>44</cp:revision>
  <cp:lastPrinted>2013-04-30T07:58:23Z</cp:lastPrinted>
  <dcterms:created xsi:type="dcterms:W3CDTF">2013-04-29T14:20:16Z</dcterms:created>
  <dcterms:modified xsi:type="dcterms:W3CDTF">2016-03-08T16:15:49Z</dcterms:modified>
</cp:coreProperties>
</file>