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83" r:id="rId5"/>
    <p:sldId id="284" r:id="rId6"/>
    <p:sldId id="273" r:id="rId7"/>
    <p:sldId id="274" r:id="rId8"/>
    <p:sldId id="275" r:id="rId9"/>
    <p:sldId id="280" r:id="rId10"/>
    <p:sldId id="281"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0" d="100"/>
          <a:sy n="70" d="100"/>
        </p:scale>
        <p:origin x="-1374"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67C753-1BDE-423C-99FA-EA2B01A3C29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B3054D-2539-48EA-9FCC-1192C2A783E4}"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18A273F-235C-49AB-8C79-1539EFCF0F3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3C3C64F-15DA-4026-810E-2DD7BC36EC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52E34AF-1FC3-4B15-8B91-FE1EDCB1932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F0577-73D3-4BEC-B1C2-BBBD41CD971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65BEE435-0213-465C-84C5-097B4BADE64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EFBC7D5-84AE-4677-9483-6FB7AECE969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B472626-F889-4FFB-99A0-8761459BF41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C7CA8B5-E14F-48E3-9BB4-C1F869B82C8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83E9322-DA5E-4E31-B072-19E293B56E85}"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A94E2C4-7867-40E0-BBC7-B961B50532A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Jņ.16:5-15 Svētā Gara darbs</a:t>
            </a:r>
          </a:p>
        </p:txBody>
      </p:sp>
      <p:pic>
        <p:nvPicPr>
          <p:cNvPr id="2051" name="Picture 3" descr="DOVE019"/>
          <p:cNvPicPr>
            <a:picLocks noChangeAspect="1" noChangeArrowheads="1"/>
          </p:cNvPicPr>
          <p:nvPr/>
        </p:nvPicPr>
        <p:blipFill>
          <a:blip r:embed="rId2"/>
          <a:srcRect/>
          <a:stretch>
            <a:fillRect/>
          </a:stretch>
        </p:blipFill>
        <p:spPr bwMode="auto">
          <a:xfrm>
            <a:off x="214313" y="73025"/>
            <a:ext cx="757237" cy="1077913"/>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29.apr.2018.</a:t>
            </a:r>
            <a:endParaRPr lang="lv-LV" sz="2000" dirty="0"/>
          </a:p>
        </p:txBody>
      </p:sp>
      <p:pic>
        <p:nvPicPr>
          <p:cNvPr id="2054" name="Picture 6" descr="http://t1.gstatic.com/images?q=tbn:ANd9GcTvvc7JUCIV6qwBiSduSxdvZzHGv1DZIBSmwtJraPNUfXglj6Ee"/>
          <p:cNvPicPr>
            <a:picLocks noChangeAspect="1" noChangeArrowheads="1"/>
          </p:cNvPicPr>
          <p:nvPr/>
        </p:nvPicPr>
        <p:blipFill>
          <a:blip r:embed="rId3" cstate="print"/>
          <a:srcRect/>
          <a:stretch>
            <a:fillRect/>
          </a:stretch>
        </p:blipFill>
        <p:spPr bwMode="auto">
          <a:xfrm>
            <a:off x="611560" y="1268760"/>
            <a:ext cx="8064896" cy="53961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80963"/>
            <a:ext cx="9144001" cy="1204912"/>
          </a:xfrm>
        </p:spPr>
        <p:txBody>
          <a:bodyPr/>
          <a:lstStyle/>
          <a:p>
            <a:pPr algn="just" eaLnBrk="1" hangingPunct="1">
              <a:lnSpc>
                <a:spcPct val="80000"/>
              </a:lnSpc>
              <a:buFontTx/>
              <a:buNone/>
            </a:pPr>
            <a:r>
              <a:rPr lang="lv-LV" sz="2000" i="1" dirty="0" smtClean="0"/>
              <a:t>     </a:t>
            </a:r>
            <a:r>
              <a:rPr lang="lv-LV" sz="2800" i="1" dirty="0" smtClean="0"/>
              <a:t>13 Bet, kad nāks Viņš, Patiesības Gars, Viņš vadīs jūs visā patiesībā; jo Viņš nerunās no Sevis, bet runās to, ko dzirdēs, un pasludinās jums nākamās lietas. 14 Viņš pagodinās Mani, jo Viņš ņems no tā, kas ir Mans, un jums pasludinās. 15 Viss, kas pieder Tēvam, ir Mans; tāpēc Es jums sacīju: Viņš ņems no tā, kas ir Mans, un jums pasludinās.</a:t>
            </a:r>
            <a:endParaRPr lang="lv-LV" sz="2600" dirty="0" smtClean="0"/>
          </a:p>
        </p:txBody>
      </p:sp>
      <p:sp>
        <p:nvSpPr>
          <p:cNvPr id="7" name="Rectangle 6"/>
          <p:cNvSpPr>
            <a:spLocks noChangeArrowheads="1"/>
          </p:cNvSpPr>
          <p:nvPr/>
        </p:nvSpPr>
        <p:spPr bwMode="auto">
          <a:xfrm>
            <a:off x="0" y="2643188"/>
            <a:ext cx="8893175" cy="3540125"/>
          </a:xfrm>
          <a:prstGeom prst="rect">
            <a:avLst/>
          </a:prstGeom>
          <a:noFill/>
          <a:ln w="9525">
            <a:noFill/>
            <a:miter lim="800000"/>
            <a:headEnd/>
            <a:tailEnd/>
          </a:ln>
        </p:spPr>
        <p:txBody>
          <a:bodyPr>
            <a:spAutoFit/>
          </a:bodyPr>
          <a:lstStyle/>
          <a:p>
            <a:pPr>
              <a:buFontTx/>
              <a:buChar char="•"/>
            </a:pPr>
            <a:r>
              <a:rPr lang="lv-LV" sz="2800" dirty="0"/>
              <a:t>Cik </a:t>
            </a:r>
            <a:r>
              <a:rPr lang="lv-LV" sz="2800" b="1" dirty="0"/>
              <a:t>dziļa</a:t>
            </a:r>
            <a:r>
              <a:rPr lang="lv-LV" sz="2800" dirty="0"/>
              <a:t> ir </a:t>
            </a:r>
            <a:r>
              <a:rPr lang="lv-LV" sz="2800" b="1" dirty="0"/>
              <a:t>3vienības saikne</a:t>
            </a:r>
            <a:r>
              <a:rPr lang="lv-LV" sz="2800" dirty="0"/>
              <a:t> savā starpā.</a:t>
            </a:r>
          </a:p>
          <a:p>
            <a:pPr>
              <a:buFontTx/>
              <a:buChar char="•"/>
            </a:pPr>
            <a:r>
              <a:rPr lang="lv-LV" sz="2800" b="1" dirty="0"/>
              <a:t>Dēls</a:t>
            </a:r>
            <a:r>
              <a:rPr lang="lv-LV" sz="2800" dirty="0"/>
              <a:t> ne</a:t>
            </a:r>
            <a:r>
              <a:rPr lang="lv-LV" sz="2800" b="1" dirty="0"/>
              <a:t>sludina</a:t>
            </a:r>
            <a:r>
              <a:rPr lang="lv-LV" sz="2800" dirty="0"/>
              <a:t> </a:t>
            </a:r>
            <a:r>
              <a:rPr lang="lv-LV" sz="2800" b="1" dirty="0"/>
              <a:t>neko</a:t>
            </a:r>
            <a:r>
              <a:rPr lang="lv-LV" sz="2800" dirty="0"/>
              <a:t> citu, kā </a:t>
            </a:r>
            <a:r>
              <a:rPr lang="lv-LV" sz="2800" b="1" dirty="0"/>
              <a:t>Tēvs</a:t>
            </a:r>
          </a:p>
          <a:p>
            <a:pPr>
              <a:buFontTx/>
              <a:buChar char="•"/>
            </a:pPr>
            <a:r>
              <a:rPr lang="lv-LV" sz="2800" b="1" dirty="0"/>
              <a:t>Sv. Gars</a:t>
            </a:r>
            <a:r>
              <a:rPr lang="lv-LV" sz="2800" dirty="0"/>
              <a:t> ņem </a:t>
            </a:r>
            <a:r>
              <a:rPr lang="lv-LV" sz="2800" b="1" dirty="0"/>
              <a:t>no Dēla</a:t>
            </a:r>
            <a:r>
              <a:rPr lang="lv-LV" sz="2800" dirty="0"/>
              <a:t> </a:t>
            </a:r>
            <a:r>
              <a:rPr lang="lv-LV" sz="2800" b="1" dirty="0"/>
              <a:t>to pašu mācību</a:t>
            </a:r>
            <a:r>
              <a:rPr lang="lv-LV" sz="2800" dirty="0"/>
              <a:t>,</a:t>
            </a:r>
          </a:p>
          <a:p>
            <a:r>
              <a:rPr lang="lv-LV" sz="2800" dirty="0"/>
              <a:t>kas bija pie </a:t>
            </a:r>
            <a:r>
              <a:rPr lang="lv-LV" sz="2800" b="1" dirty="0"/>
              <a:t>Tēva</a:t>
            </a:r>
            <a:r>
              <a:rPr lang="lv-LV" sz="2800" dirty="0"/>
              <a:t> un </a:t>
            </a:r>
            <a:r>
              <a:rPr lang="lv-LV" sz="2800" b="1" dirty="0" smtClean="0"/>
              <a:t>Dēla</a:t>
            </a:r>
            <a:r>
              <a:rPr lang="lv-LV" sz="2800" dirty="0" smtClean="0"/>
              <a:t>!</a:t>
            </a:r>
            <a:endParaRPr lang="lv-LV" sz="2800" dirty="0"/>
          </a:p>
          <a:p>
            <a:pPr>
              <a:buFont typeface="Arial" charset="0"/>
              <a:buChar char="•"/>
            </a:pPr>
            <a:r>
              <a:rPr lang="lv-LV" sz="2800" b="1" dirty="0"/>
              <a:t>Dieva vārds</a:t>
            </a:r>
            <a:r>
              <a:rPr lang="lv-LV" sz="2800" dirty="0"/>
              <a:t> ir </a:t>
            </a:r>
            <a:r>
              <a:rPr lang="lv-LV" sz="2800" b="1" dirty="0"/>
              <a:t>bezgalīgs</a:t>
            </a:r>
            <a:r>
              <a:rPr lang="lv-LV" sz="2800" dirty="0"/>
              <a:t>, tad vienmēr </a:t>
            </a:r>
          </a:p>
          <a:p>
            <a:r>
              <a:rPr lang="lv-LV" sz="2800" dirty="0"/>
              <a:t>ir </a:t>
            </a:r>
            <a:r>
              <a:rPr lang="lv-LV" sz="2800" b="1" dirty="0"/>
              <a:t>bezgalīgi</a:t>
            </a:r>
            <a:r>
              <a:rPr lang="lv-LV" sz="2800" dirty="0"/>
              <a:t> daudz </a:t>
            </a:r>
            <a:r>
              <a:rPr lang="lv-LV" sz="2800" b="1" dirty="0"/>
              <a:t>variantu</a:t>
            </a:r>
            <a:r>
              <a:rPr lang="lv-LV" sz="2800" dirty="0"/>
              <a:t>, kā to </a:t>
            </a:r>
            <a:r>
              <a:rPr lang="lv-LV" sz="2800" b="1" dirty="0"/>
              <a:t>izteikt</a:t>
            </a:r>
            <a:r>
              <a:rPr lang="lv-LV" sz="2800" dirty="0"/>
              <a:t>.</a:t>
            </a:r>
          </a:p>
          <a:p>
            <a:pPr>
              <a:buFont typeface="Arial" charset="0"/>
              <a:buChar char="•"/>
            </a:pPr>
            <a:r>
              <a:rPr lang="lv-LV" sz="2800" b="1" dirty="0"/>
              <a:t>Saturs nemainās</a:t>
            </a:r>
            <a:r>
              <a:rPr lang="lv-LV" sz="2800" dirty="0"/>
              <a:t>, </a:t>
            </a:r>
          </a:p>
          <a:p>
            <a:r>
              <a:rPr lang="lv-LV" sz="2800" dirty="0"/>
              <a:t>mainās tikai </a:t>
            </a:r>
            <a:r>
              <a:rPr lang="lv-LV" sz="2800" b="1" dirty="0"/>
              <a:t>izteiksmes līdzekļi!</a:t>
            </a:r>
            <a:endParaRPr lang="lv-LV" sz="2800" dirty="0"/>
          </a:p>
        </p:txBody>
      </p:sp>
      <p:pic>
        <p:nvPicPr>
          <p:cNvPr id="10245" name="Picture 5" descr="http://t0.gstatic.com/images?q=tbn:ANd9GcTHCcGBH71Lzx7Dab-CNNJsf40YbkrHt88hxllgSEgpV3_EVLeV"/>
          <p:cNvPicPr>
            <a:picLocks noChangeAspect="1" noChangeArrowheads="1"/>
          </p:cNvPicPr>
          <p:nvPr/>
        </p:nvPicPr>
        <p:blipFill>
          <a:blip r:embed="rId2"/>
          <a:srcRect/>
          <a:stretch>
            <a:fillRect/>
          </a:stretch>
        </p:blipFill>
        <p:spPr bwMode="auto">
          <a:xfrm>
            <a:off x="6732588" y="3284538"/>
            <a:ext cx="2411412" cy="3292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45"/>
                                        </p:tgtEl>
                                        <p:attrNameLst>
                                          <p:attrName>style.visibility</p:attrName>
                                        </p:attrNameLst>
                                      </p:cBhvr>
                                      <p:to>
                                        <p:strVal val="visible"/>
                                      </p:to>
                                    </p:set>
                                    <p:animEffect transition="in" filter="fade">
                                      <p:cBhvr>
                                        <p:cTn id="16" dur="2000"/>
                                        <p:tgtEl>
                                          <p:spTgt spid="1024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7">
                                            <p:txEl>
                                              <p:pRg st="5" end="5"/>
                                            </p:txEl>
                                          </p:spTgt>
                                        </p:tgtEl>
                                        <p:attrNameLst>
                                          <p:attrName>style.visibility</p:attrName>
                                        </p:attrNameLst>
                                      </p:cBhvr>
                                      <p:to>
                                        <p:strVal val="visible"/>
                                      </p:to>
                                    </p:set>
                                    <p:anim calcmode="lin" valueType="num">
                                      <p:cBhvr additive="base">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anim calcmode="lin" valueType="num">
                                      <p:cBhvr additive="base">
                                        <p:cTn id="4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6264275"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836613"/>
            <a:ext cx="5940425" cy="6124754"/>
          </a:xfrm>
          <a:prstGeom prst="rect">
            <a:avLst/>
          </a:prstGeom>
          <a:noFill/>
          <a:ln w="9525">
            <a:noFill/>
            <a:miter lim="800000"/>
            <a:headEnd/>
            <a:tailEnd/>
          </a:ln>
        </p:spPr>
        <p:txBody>
          <a:bodyPr>
            <a:spAutoFit/>
          </a:bodyPr>
          <a:lstStyle/>
          <a:p>
            <a:pPr marL="514350" indent="-514350">
              <a:buFont typeface="+mj-lt"/>
              <a:buAutoNum type="arabicPeriod"/>
              <a:defRPr/>
            </a:pPr>
            <a:r>
              <a:rPr lang="lv-LV" sz="2800" b="1" dirty="0" smtClean="0"/>
              <a:t>Ja Jēzus neaizietu</a:t>
            </a:r>
            <a:r>
              <a:rPr lang="lv-LV" sz="2800" dirty="0" smtClean="0"/>
              <a:t>, </a:t>
            </a:r>
            <a:r>
              <a:rPr lang="lv-LV" sz="2800" b="1" dirty="0" smtClean="0"/>
              <a:t>Sv. Gars nenāktu</a:t>
            </a:r>
            <a:r>
              <a:rPr lang="lv-LV" sz="2800" dirty="0" smtClean="0"/>
              <a:t> un </a:t>
            </a:r>
            <a:r>
              <a:rPr lang="lv-LV" sz="2800" b="1" dirty="0" smtClean="0"/>
              <a:t>mācekļi</a:t>
            </a:r>
            <a:r>
              <a:rPr lang="lv-LV" sz="2800" dirty="0" smtClean="0"/>
              <a:t> </a:t>
            </a:r>
            <a:r>
              <a:rPr lang="lv-LV" sz="2800" b="1" dirty="0" smtClean="0"/>
              <a:t>nenostātos</a:t>
            </a:r>
            <a:r>
              <a:rPr lang="lv-LV" sz="2800" dirty="0" smtClean="0"/>
              <a:t> uz </a:t>
            </a:r>
            <a:r>
              <a:rPr lang="lv-LV" sz="2800" b="1" dirty="0" smtClean="0"/>
              <a:t>savām kājām</a:t>
            </a:r>
            <a:r>
              <a:rPr lang="lv-LV" sz="2800" dirty="0" smtClean="0"/>
              <a:t>.</a:t>
            </a:r>
            <a:endParaRPr lang="lv-LV" sz="2800" dirty="0"/>
          </a:p>
          <a:p>
            <a:pPr marL="514350" indent="-514350">
              <a:buFont typeface="+mj-lt"/>
              <a:buAutoNum type="arabicPeriod"/>
              <a:defRPr/>
            </a:pPr>
            <a:r>
              <a:rPr lang="lv-LV" sz="2800" dirty="0"/>
              <a:t>Sv. Gars ir mūsu </a:t>
            </a:r>
            <a:r>
              <a:rPr lang="lv-LV" sz="2800" b="1" dirty="0"/>
              <a:t>Aizstāvis,</a:t>
            </a:r>
            <a:r>
              <a:rPr lang="lv-LV" sz="2800" dirty="0"/>
              <a:t> un mājo </a:t>
            </a:r>
            <a:r>
              <a:rPr lang="lv-LV" sz="2800" b="1" dirty="0"/>
              <a:t>katrā kristieša</a:t>
            </a:r>
            <a:r>
              <a:rPr lang="lv-LV" sz="2800" dirty="0"/>
              <a:t> </a:t>
            </a:r>
            <a:r>
              <a:rPr lang="lv-LV" sz="2800" b="1" dirty="0"/>
              <a:t>sirdsapziņā</a:t>
            </a:r>
            <a:r>
              <a:rPr lang="lv-LV" sz="2800" dirty="0"/>
              <a:t>.</a:t>
            </a:r>
          </a:p>
          <a:p>
            <a:pPr marL="514350" indent="-514350">
              <a:buFont typeface="+mj-lt"/>
              <a:buAutoNum type="arabicPeriod"/>
              <a:defRPr/>
            </a:pPr>
            <a:r>
              <a:rPr lang="lv-LV" sz="2800" dirty="0" smtClean="0"/>
              <a:t>Ja </a:t>
            </a:r>
            <a:r>
              <a:rPr lang="lv-LV" sz="2800" b="1" dirty="0" smtClean="0"/>
              <a:t>nebūtu Sv. Gara</a:t>
            </a:r>
            <a:r>
              <a:rPr lang="lv-LV" sz="2800" dirty="0" smtClean="0"/>
              <a:t>, tad mēs </a:t>
            </a:r>
            <a:r>
              <a:rPr lang="lv-LV" sz="2800" b="1" dirty="0" smtClean="0"/>
              <a:t>pie ticības par 3vienīgu Dievu</a:t>
            </a:r>
            <a:r>
              <a:rPr lang="lv-LV" sz="2800" dirty="0" smtClean="0"/>
              <a:t> nemaz </a:t>
            </a:r>
            <a:r>
              <a:rPr lang="lv-LV" sz="2800" b="1" dirty="0" smtClean="0"/>
              <a:t>nevarētu nonākt</a:t>
            </a:r>
            <a:r>
              <a:rPr lang="lv-LV" sz="2800" dirty="0" smtClean="0"/>
              <a:t>.</a:t>
            </a:r>
            <a:endParaRPr lang="lv-LV" sz="2800" dirty="0"/>
          </a:p>
          <a:p>
            <a:pPr marL="514350" indent="-514350">
              <a:buFont typeface="+mj-lt"/>
              <a:buAutoNum type="arabicPeriod"/>
              <a:defRPr/>
            </a:pPr>
            <a:r>
              <a:rPr lang="lv-LV" sz="2800" dirty="0" err="1"/>
              <a:t>Sv</a:t>
            </a:r>
            <a:r>
              <a:rPr lang="lv-LV" sz="2800" dirty="0"/>
              <a:t>. Gars </a:t>
            </a:r>
            <a:r>
              <a:rPr lang="lv-LV" sz="2800" b="1" dirty="0"/>
              <a:t>skaidro </a:t>
            </a:r>
            <a:r>
              <a:rPr lang="lv-LV" sz="2800" dirty="0"/>
              <a:t>mums </a:t>
            </a:r>
            <a:r>
              <a:rPr lang="lv-LV" sz="2800" b="1" dirty="0"/>
              <a:t>svētos rakstus</a:t>
            </a:r>
            <a:r>
              <a:rPr lang="lv-LV" sz="2800" dirty="0"/>
              <a:t> un </a:t>
            </a:r>
            <a:r>
              <a:rPr lang="lv-LV" sz="2800" b="1" dirty="0"/>
              <a:t>sludina</a:t>
            </a:r>
            <a:r>
              <a:rPr lang="lv-LV" sz="2800" dirty="0"/>
              <a:t> tās pašas </a:t>
            </a:r>
            <a:r>
              <a:rPr lang="lv-LV" sz="2800" b="1" dirty="0"/>
              <a:t>galvenās lietas</a:t>
            </a:r>
            <a:r>
              <a:rPr lang="lv-LV" sz="2800" dirty="0"/>
              <a:t>, ko Tēvs un Dēls, proti, </a:t>
            </a:r>
            <a:r>
              <a:rPr lang="lv-LV" sz="2800" b="1" dirty="0"/>
              <a:t>grēku</a:t>
            </a:r>
            <a:r>
              <a:rPr lang="lv-LV" sz="2800" dirty="0"/>
              <a:t>, </a:t>
            </a:r>
            <a:r>
              <a:rPr lang="lv-LV" sz="2800" b="1" dirty="0"/>
              <a:t>taisnību</a:t>
            </a:r>
            <a:r>
              <a:rPr lang="lv-LV" sz="2800" dirty="0"/>
              <a:t> un </a:t>
            </a:r>
            <a:r>
              <a:rPr lang="lv-LV" sz="2800" b="1" dirty="0"/>
              <a:t>tiesu</a:t>
            </a:r>
            <a:r>
              <a:rPr lang="lv-LV" sz="2800" dirty="0"/>
              <a:t>. Āmen</a:t>
            </a:r>
          </a:p>
        </p:txBody>
      </p:sp>
      <p:pic>
        <p:nvPicPr>
          <p:cNvPr id="11269"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5652120" y="1"/>
            <a:ext cx="3491880" cy="3789039"/>
          </a:xfrm>
          <a:prstGeom prst="rect">
            <a:avLst/>
          </a:prstGeom>
          <a:ln>
            <a:noFill/>
          </a:ln>
          <a:effectLst>
            <a:softEdge rad="112500"/>
          </a:effectLst>
        </p:spPr>
      </p:pic>
      <p:pic>
        <p:nvPicPr>
          <p:cNvPr id="11271" name="Picture 7" descr="http://t3.gstatic.com/images?q=tbn:ANd9GcTWLj_7tsg2ScyVU_EX0_k-1HoiDkvM__IYRupZ6SQ3XBikg_VtEA"/>
          <p:cNvPicPr>
            <a:picLocks noChangeAspect="1" noChangeArrowheads="1"/>
          </p:cNvPicPr>
          <p:nvPr/>
        </p:nvPicPr>
        <p:blipFill>
          <a:blip r:embed="rId3" cstate="print"/>
          <a:srcRect/>
          <a:stretch>
            <a:fillRect/>
          </a:stretch>
        </p:blipFill>
        <p:spPr bwMode="auto">
          <a:xfrm>
            <a:off x="5652120" y="3670733"/>
            <a:ext cx="3491880" cy="318726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1269"/>
                                        </p:tgtEl>
                                        <p:attrNameLst>
                                          <p:attrName>style.visibility</p:attrName>
                                        </p:attrNameLst>
                                      </p:cBhvr>
                                      <p:to>
                                        <p:strVal val="visible"/>
                                      </p:to>
                                    </p:set>
                                    <p:animEffect transition="in" filter="fade">
                                      <p:cBhvr>
                                        <p:cTn id="21" dur="2000"/>
                                        <p:tgtEl>
                                          <p:spTgt spid="11269"/>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11271"/>
                                        </p:tgtEl>
                                        <p:attrNameLst>
                                          <p:attrName>style.visibility</p:attrName>
                                        </p:attrNameLst>
                                      </p:cBhvr>
                                      <p:to>
                                        <p:strVal val="visible"/>
                                      </p:to>
                                    </p:set>
                                    <p:animEffect transition="in" filter="fade">
                                      <p:cBhvr>
                                        <p:cTn id="34" dur="20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71472" y="142859"/>
            <a:ext cx="8175625" cy="1071563"/>
          </a:xfrm>
        </p:spPr>
        <p:txBody>
          <a:bodyPr/>
          <a:lstStyle/>
          <a:p>
            <a:pPr eaLnBrk="1" hangingPunct="1"/>
            <a:r>
              <a:rPr lang="lv-LV" sz="4000" b="1" dirty="0" smtClean="0">
                <a:solidFill>
                  <a:schemeClr val="tx1"/>
                </a:solidFill>
              </a:rPr>
              <a:t>Jņ.16:5-15 Svētā Gara darbs</a:t>
            </a:r>
          </a:p>
        </p:txBody>
      </p:sp>
      <p:pic>
        <p:nvPicPr>
          <p:cNvPr id="2051" name="Picture 3" descr="DOVE019"/>
          <p:cNvPicPr>
            <a:picLocks noChangeAspect="1" noChangeArrowheads="1"/>
          </p:cNvPicPr>
          <p:nvPr/>
        </p:nvPicPr>
        <p:blipFill>
          <a:blip r:embed="rId2"/>
          <a:srcRect/>
          <a:stretch>
            <a:fillRect/>
          </a:stretch>
        </p:blipFill>
        <p:spPr bwMode="auto">
          <a:xfrm>
            <a:off x="214313" y="73025"/>
            <a:ext cx="601093" cy="855645"/>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smtClean="0"/>
              <a:t>29.apr.2018.</a:t>
            </a:r>
            <a:endParaRPr lang="lv-LV" sz="2000" dirty="0"/>
          </a:p>
        </p:txBody>
      </p:sp>
      <p:sp>
        <p:nvSpPr>
          <p:cNvPr id="6" name="Rectangle 5"/>
          <p:cNvSpPr/>
          <p:nvPr/>
        </p:nvSpPr>
        <p:spPr>
          <a:xfrm>
            <a:off x="0" y="1000108"/>
            <a:ext cx="9144000" cy="5632311"/>
          </a:xfrm>
          <a:prstGeom prst="rect">
            <a:avLst/>
          </a:prstGeom>
        </p:spPr>
        <p:txBody>
          <a:bodyPr wrap="square">
            <a:spAutoFit/>
          </a:bodyPr>
          <a:lstStyle/>
          <a:p>
            <a:pPr algn="just"/>
            <a:r>
              <a:rPr lang="lv-LV" sz="2400" dirty="0" smtClean="0"/>
              <a:t>5 Bet tagad es aizeju pie tā, kas mani sūtījis, un neviens no jums nejautā man: kurp tu ej? 6 Jūsu sirds ir skumju pārpilna tādēļ, ka to jums esmu pateicis. </a:t>
            </a:r>
            <a:r>
              <a:rPr lang="lv-LV" sz="2400" dirty="0" smtClean="0"/>
              <a:t>7 Es jums saku patiesību: jums ir labāk, ka Es aizeju. Ja Es neaizietu, Aizstāvis pie jums nenāks, bet ja Es aizeju, Es Viņu sūtīšu pie jums. 8 Un atnācis Viņš pārliecinās pasauli par grēku, taisnību un tiesu 9 Grēku - Jo tie netic Man 10 Taisnību - jo Es aizeju pie Tēva, un jūs Mani vairs neredzēsiet. 11 Tiesu - jo šīs pasaules valdnieks ir notiesāts. 12 Man vēl ir daudz ko jums teikt, bet šobrīd jūs to vēl nespējat nest. 13 Bet, kad nāks Viņš, Patiesības Gars, Viņš vadīs jūs visā patiesībā; jo Viņš nerunās no Sevis, bet runās to, ko dzirdēs, un pasludinās jums nākamās lietas. 14 Viņš pagodinās Mani, jo Viņš ņems no tā, kas ir Mans, un jums pasludinās. 15 Viss, kas pieder Tēvam, ir Mans; tāpēc Es jums sacīju: Viņš ņems no tā, kas ir Mans, un jums pasludinās.</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5 Bet tagad es aizeju pie tā, kas mani sūtījis, un neviens no jums nejautā man: kurp tu ej? 6 Jūsu sirds ir skumju pārpilna tādēļ, ka to jums esmu pateicis. </a:t>
            </a:r>
            <a:r>
              <a:rPr lang="lv-LV" sz="2800" i="1" dirty="0" smtClean="0"/>
              <a:t>7 </a:t>
            </a:r>
            <a:r>
              <a:rPr lang="lv-LV" sz="2800" i="1" dirty="0" smtClean="0"/>
              <a:t>Es jums saku patiesību: jums ir labāk, ka Es aizeju. Ja Es neaizietu, Aizstāvis pie jums nenāks, bet ja Es aizeju, Es Viņu sūtīšu pie jums.</a:t>
            </a:r>
            <a:endParaRPr lang="en-US" sz="2600" i="1" dirty="0" smtClean="0"/>
          </a:p>
        </p:txBody>
      </p:sp>
      <p:sp>
        <p:nvSpPr>
          <p:cNvPr id="7" name="Rectangle 6"/>
          <p:cNvSpPr>
            <a:spLocks noChangeArrowheads="1"/>
          </p:cNvSpPr>
          <p:nvPr/>
        </p:nvSpPr>
        <p:spPr bwMode="auto">
          <a:xfrm>
            <a:off x="0" y="2285992"/>
            <a:ext cx="8101013" cy="1385887"/>
          </a:xfrm>
          <a:prstGeom prst="rect">
            <a:avLst/>
          </a:prstGeom>
          <a:noFill/>
          <a:ln w="9525">
            <a:noFill/>
            <a:miter lim="800000"/>
            <a:headEnd/>
            <a:tailEnd/>
          </a:ln>
        </p:spPr>
        <p:txBody>
          <a:bodyPr>
            <a:spAutoFit/>
          </a:bodyPr>
          <a:lstStyle/>
          <a:p>
            <a:pPr>
              <a:buFontTx/>
              <a:buChar char="•"/>
            </a:pPr>
            <a:r>
              <a:rPr lang="lv-LV" sz="2800" dirty="0"/>
              <a:t>Varētu jautāt</a:t>
            </a:r>
            <a:r>
              <a:rPr lang="lv-LV" sz="2800" b="1" dirty="0"/>
              <a:t>: </a:t>
            </a:r>
            <a:r>
              <a:rPr lang="lv-LV" sz="2800" i="1" dirty="0"/>
              <a:t>Kas</a:t>
            </a:r>
            <a:r>
              <a:rPr lang="lv-LV" sz="2800" b="1" i="1" dirty="0"/>
              <a:t> </a:t>
            </a:r>
            <a:r>
              <a:rPr lang="lv-LV" sz="2800" i="1" dirty="0"/>
              <a:t>tur ir labāks, ka</a:t>
            </a:r>
            <a:r>
              <a:rPr lang="lv-LV" sz="2800" b="1" i="1" dirty="0"/>
              <a:t> Jēzus</a:t>
            </a:r>
            <a:r>
              <a:rPr lang="lv-LV" sz="2800" i="1" dirty="0"/>
              <a:t> aiziet?</a:t>
            </a:r>
            <a:endParaRPr lang="lv-LV" sz="2800" b="1" dirty="0"/>
          </a:p>
          <a:p>
            <a:pPr>
              <a:buFontTx/>
              <a:buChar char="•"/>
            </a:pPr>
            <a:r>
              <a:rPr lang="lv-LV" sz="2800" b="1" dirty="0"/>
              <a:t>Jēzus</a:t>
            </a:r>
            <a:r>
              <a:rPr lang="lv-LV" sz="2800" dirty="0"/>
              <a:t> taču </a:t>
            </a:r>
            <a:r>
              <a:rPr lang="lv-LV" sz="2800" b="1" dirty="0"/>
              <a:t>mācekļu</a:t>
            </a:r>
            <a:r>
              <a:rPr lang="lv-LV" sz="2800" dirty="0"/>
              <a:t> dzīves laikā visu laiku viņus </a:t>
            </a:r>
            <a:r>
              <a:rPr lang="lv-LV" sz="2800" b="1" dirty="0"/>
              <a:t>aizstāvēja</a:t>
            </a:r>
            <a:r>
              <a:rPr lang="lv-LV" sz="2800" dirty="0"/>
              <a:t> pret </a:t>
            </a:r>
            <a:r>
              <a:rPr lang="lv-LV" sz="2800" b="1" dirty="0"/>
              <a:t>farizejiem</a:t>
            </a:r>
            <a:r>
              <a:rPr lang="lv-LV" sz="2800" dirty="0"/>
              <a:t>, pret </a:t>
            </a:r>
            <a:r>
              <a:rPr lang="lv-LV" sz="2800" b="1" dirty="0"/>
              <a:t>vētru.</a:t>
            </a:r>
          </a:p>
        </p:txBody>
      </p:sp>
      <p:pic>
        <p:nvPicPr>
          <p:cNvPr id="4101" name="Picture 5" descr="http://t3.gstatic.com/images?q=tbn:ANd9GcQI0fn7gms-K3KaXMrFp2Rmgkl-aKjdcSdhT9WYahe95FbBjXa3fQ"/>
          <p:cNvPicPr>
            <a:picLocks noChangeAspect="1" noChangeArrowheads="1"/>
          </p:cNvPicPr>
          <p:nvPr/>
        </p:nvPicPr>
        <p:blipFill>
          <a:blip r:embed="rId2" cstate="print"/>
          <a:srcRect r="8875"/>
          <a:stretch>
            <a:fillRect/>
          </a:stretch>
        </p:blipFill>
        <p:spPr bwMode="auto">
          <a:xfrm>
            <a:off x="6119664" y="3214686"/>
            <a:ext cx="3024336" cy="3643314"/>
          </a:xfrm>
          <a:prstGeom prst="rect">
            <a:avLst/>
          </a:prstGeom>
          <a:ln>
            <a:noFill/>
          </a:ln>
          <a:effectLst>
            <a:softEdge rad="112500"/>
          </a:effectLst>
        </p:spPr>
      </p:pic>
      <p:sp>
        <p:nvSpPr>
          <p:cNvPr id="5" name="Rectangle 4"/>
          <p:cNvSpPr>
            <a:spLocks noChangeArrowheads="1"/>
          </p:cNvSpPr>
          <p:nvPr/>
        </p:nvSpPr>
        <p:spPr bwMode="auto">
          <a:xfrm>
            <a:off x="0" y="3643314"/>
            <a:ext cx="6227763" cy="3109912"/>
          </a:xfrm>
          <a:prstGeom prst="rect">
            <a:avLst/>
          </a:prstGeom>
          <a:noFill/>
          <a:ln w="9525">
            <a:noFill/>
            <a:miter lim="800000"/>
            <a:headEnd/>
            <a:tailEnd/>
          </a:ln>
        </p:spPr>
        <p:txBody>
          <a:bodyPr>
            <a:spAutoFit/>
          </a:bodyPr>
          <a:lstStyle/>
          <a:p>
            <a:pPr>
              <a:buFontTx/>
              <a:buChar char="•"/>
            </a:pPr>
            <a:r>
              <a:rPr lang="lv-LV" sz="2800" dirty="0"/>
              <a:t>Jēzus sargāja mācekļus, līdzīgi kā </a:t>
            </a:r>
            <a:r>
              <a:rPr lang="lv-LV" sz="2800" b="1" dirty="0"/>
              <a:t>vecāki sargā</a:t>
            </a:r>
            <a:r>
              <a:rPr lang="lv-LV" sz="2800" dirty="0"/>
              <a:t> mazus </a:t>
            </a:r>
            <a:r>
              <a:rPr lang="lv-LV" sz="2800" b="1" dirty="0"/>
              <a:t>bērnus</a:t>
            </a:r>
            <a:r>
              <a:rPr lang="lv-LV" sz="2800" dirty="0"/>
              <a:t>, lai viņiem </a:t>
            </a:r>
            <a:r>
              <a:rPr lang="lv-LV" sz="2800" b="1" dirty="0"/>
              <a:t>nekas ļauns</a:t>
            </a:r>
            <a:r>
              <a:rPr lang="lv-LV" sz="2800" dirty="0"/>
              <a:t> </a:t>
            </a:r>
            <a:r>
              <a:rPr lang="lv-LV" sz="2800" dirty="0" smtClean="0"/>
              <a:t>nenotiktu.</a:t>
            </a:r>
            <a:endParaRPr lang="lv-LV" sz="2800" dirty="0"/>
          </a:p>
          <a:p>
            <a:pPr>
              <a:buFontTx/>
              <a:buChar char="•"/>
            </a:pPr>
            <a:r>
              <a:rPr lang="lv-LV" sz="2800" dirty="0"/>
              <a:t>Mācekļiem bija </a:t>
            </a:r>
            <a:r>
              <a:rPr lang="lv-LV" sz="2800" b="1" dirty="0"/>
              <a:t>pienācis brīdis</a:t>
            </a:r>
            <a:r>
              <a:rPr lang="lv-LV" sz="2800" dirty="0"/>
              <a:t>, kad viņiem </a:t>
            </a:r>
            <a:r>
              <a:rPr lang="lv-LV" sz="2800" b="1" dirty="0"/>
              <a:t>garīgi </a:t>
            </a:r>
            <a:r>
              <a:rPr lang="lv-LV" sz="2800" dirty="0"/>
              <a:t>no </a:t>
            </a:r>
            <a:r>
              <a:rPr lang="lv-LV" sz="2800" b="1" dirty="0"/>
              <a:t>maziem bērniem</a:t>
            </a:r>
            <a:r>
              <a:rPr lang="lv-LV" sz="2800" dirty="0"/>
              <a:t> bija </a:t>
            </a:r>
            <a:r>
              <a:rPr lang="lv-LV" sz="2800" b="1" dirty="0"/>
              <a:t>jākļūst </a:t>
            </a:r>
            <a:r>
              <a:rPr lang="lv-LV" sz="2800" dirty="0"/>
              <a:t>par </a:t>
            </a:r>
            <a:r>
              <a:rPr lang="lv-LV" sz="2800" b="1" dirty="0"/>
              <a:t>pieaugušajiem</a:t>
            </a:r>
            <a:r>
              <a:rPr lang="lv-LV" sz="2800" dirty="0"/>
              <a:t>, no </a:t>
            </a:r>
            <a:r>
              <a:rPr lang="lv-LV" sz="2800" b="1" dirty="0"/>
              <a:t>saņēmējiem</a:t>
            </a:r>
            <a:r>
              <a:rPr lang="lv-LV" sz="2800" dirty="0"/>
              <a:t> </a:t>
            </a:r>
            <a:r>
              <a:rPr lang="lv-LV" sz="2800" dirty="0">
                <a:sym typeface="Wingdings" pitchFamily="2" charset="2"/>
              </a:rPr>
              <a:t></a:t>
            </a:r>
            <a:r>
              <a:rPr lang="lv-LV" sz="2800" dirty="0"/>
              <a:t> par </a:t>
            </a:r>
            <a:r>
              <a:rPr lang="lv-LV" sz="2800" b="1" dirty="0" smtClean="0"/>
              <a:t>devējiem.</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1"/>
                                        </p:tgtEl>
                                        <p:attrNameLst>
                                          <p:attrName>style.visibility</p:attrName>
                                        </p:attrNameLst>
                                      </p:cBhvr>
                                      <p:to>
                                        <p:strVal val="visible"/>
                                      </p:to>
                                    </p:set>
                                    <p:animEffect transition="in" filter="fade">
                                      <p:cBhvr>
                                        <p:cTn id="11" dur="2000"/>
                                        <p:tgtEl>
                                          <p:spTgt spid="4101"/>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Grp="1" noChangeArrowheads="1"/>
          </p:cNvSpPr>
          <p:nvPr>
            <p:ph type="sldNum" sz="quarter" idx="12"/>
          </p:nvPr>
        </p:nvSpPr>
        <p:spPr>
          <a:noFill/>
        </p:spPr>
        <p:txBody>
          <a:bodyPr/>
          <a:lstStyle/>
          <a:p>
            <a:fld id="{2C4E91E3-9E28-4769-A8FE-F9CDA06B7746}" type="slidenum">
              <a:rPr lang="lv-LV" smtClean="0">
                <a:latin typeface="Arial" pitchFamily="34" charset="0"/>
              </a:rPr>
              <a:pPr/>
              <a:t>4</a:t>
            </a:fld>
            <a:endParaRPr lang="lv-LV" smtClean="0">
              <a:latin typeface="Arial" pitchFamily="34" charset="0"/>
            </a:endParaRPr>
          </a:p>
        </p:txBody>
      </p:sp>
      <p:sp>
        <p:nvSpPr>
          <p:cNvPr id="13" name="Rectangle 12"/>
          <p:cNvSpPr>
            <a:spLocks noChangeArrowheads="1"/>
          </p:cNvSpPr>
          <p:nvPr/>
        </p:nvSpPr>
        <p:spPr bwMode="auto">
          <a:xfrm>
            <a:off x="-36513" y="1239838"/>
            <a:ext cx="7058026" cy="4781550"/>
          </a:xfrm>
          <a:prstGeom prst="rect">
            <a:avLst/>
          </a:prstGeom>
          <a:noFill/>
          <a:ln w="9525">
            <a:noFill/>
            <a:miter lim="800000"/>
            <a:headEnd/>
            <a:tailEnd/>
          </a:ln>
        </p:spPr>
        <p:txBody>
          <a:bodyPr>
            <a:spAutoFit/>
          </a:bodyPr>
          <a:lstStyle/>
          <a:p>
            <a:pPr marL="342900" indent="-342900">
              <a:buFontTx/>
              <a:buAutoNum type="arabicPeriod"/>
            </a:pPr>
            <a:r>
              <a:rPr lang="lv-LV" sz="4400" b="1"/>
              <a:t>Es daru, tu skaties</a:t>
            </a:r>
          </a:p>
          <a:p>
            <a:pPr marL="342900" indent="-342900">
              <a:buFontTx/>
              <a:buAutoNum type="arabicPeriod"/>
            </a:pPr>
            <a:endParaRPr lang="lv-LV" sz="4400" b="1"/>
          </a:p>
          <a:p>
            <a:pPr marL="342900" indent="-342900">
              <a:buFontTx/>
              <a:buAutoNum type="arabicPeriod"/>
            </a:pPr>
            <a:r>
              <a:rPr lang="lv-LV" sz="4400" b="1"/>
              <a:t>Es daru, tu palīdzi</a:t>
            </a:r>
          </a:p>
          <a:p>
            <a:pPr marL="342900" indent="-342900">
              <a:buFontTx/>
              <a:buAutoNum type="arabicPeriod"/>
            </a:pPr>
            <a:endParaRPr lang="lv-LV" sz="4400" b="1"/>
          </a:p>
          <a:p>
            <a:pPr marL="342900" indent="-342900">
              <a:buFontTx/>
              <a:buAutoNum type="arabicPeriod"/>
            </a:pPr>
            <a:r>
              <a:rPr lang="lv-LV" sz="4400" b="1"/>
              <a:t>Tu dari, es palīdzu</a:t>
            </a:r>
          </a:p>
          <a:p>
            <a:pPr marL="342900" indent="-342900">
              <a:buFontTx/>
              <a:buAutoNum type="arabicPeriod"/>
            </a:pPr>
            <a:endParaRPr lang="lv-LV" sz="4400" b="1"/>
          </a:p>
          <a:p>
            <a:pPr marL="342900" indent="-342900">
              <a:buFontTx/>
              <a:buAutoNum type="arabicPeriod"/>
            </a:pPr>
            <a:r>
              <a:rPr lang="lv-LV" sz="4400" b="1"/>
              <a:t>Tu dari, es skatos</a:t>
            </a:r>
          </a:p>
        </p:txBody>
      </p:sp>
      <p:sp>
        <p:nvSpPr>
          <p:cNvPr id="20" name="Rectangle 19"/>
          <p:cNvSpPr>
            <a:spLocks noChangeArrowheads="1"/>
          </p:cNvSpPr>
          <p:nvPr/>
        </p:nvSpPr>
        <p:spPr bwMode="auto">
          <a:xfrm>
            <a:off x="611188" y="0"/>
            <a:ext cx="7559675" cy="762000"/>
          </a:xfrm>
          <a:prstGeom prst="rect">
            <a:avLst/>
          </a:prstGeom>
          <a:noFill/>
          <a:ln w="9525">
            <a:noFill/>
            <a:miter lim="800000"/>
            <a:headEnd/>
            <a:tailEnd/>
          </a:ln>
        </p:spPr>
        <p:txBody>
          <a:bodyPr>
            <a:spAutoFit/>
          </a:bodyPr>
          <a:lstStyle/>
          <a:p>
            <a:pPr algn="ctr"/>
            <a:r>
              <a:rPr lang="lv-LV" sz="4400" b="1"/>
              <a:t>Māceklības 4 fāzes</a:t>
            </a:r>
          </a:p>
        </p:txBody>
      </p:sp>
      <p:pic>
        <p:nvPicPr>
          <p:cNvPr id="55303" name="Picture 7" descr="jesus_disciples"/>
          <p:cNvPicPr>
            <a:picLocks noChangeAspect="1" noChangeArrowheads="1"/>
          </p:cNvPicPr>
          <p:nvPr/>
        </p:nvPicPr>
        <p:blipFill>
          <a:blip r:embed="rId2" cstate="print"/>
          <a:srcRect l="19749" r="3389"/>
          <a:stretch>
            <a:fillRect/>
          </a:stretch>
        </p:blipFill>
        <p:spPr bwMode="auto">
          <a:xfrm>
            <a:off x="5510213" y="1339850"/>
            <a:ext cx="3633787" cy="47529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2000"/>
                                        <p:tgtEl>
                                          <p:spTgt spid="20">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5303"/>
                                        </p:tgtEl>
                                        <p:attrNameLst>
                                          <p:attrName>style.visibility</p:attrName>
                                        </p:attrNameLst>
                                      </p:cBhvr>
                                      <p:to>
                                        <p:strVal val="visible"/>
                                      </p:to>
                                    </p:set>
                                    <p:animEffect transition="in" filter="fade">
                                      <p:cBhvr>
                                        <p:cTn id="11" dur="2000"/>
                                        <p:tgtEl>
                                          <p:spTgt spid="55303"/>
                                        </p:tgtEl>
                                      </p:cBhvr>
                                    </p:animEffect>
                                  </p:childTnLst>
                                </p:cTn>
                              </p:par>
                            </p:childTnLst>
                          </p:cTn>
                        </p:par>
                        <p:par>
                          <p:cTn id="12" fill="hold">
                            <p:stCondLst>
                              <p:cond delay="4000"/>
                            </p:stCondLst>
                            <p:childTnLst>
                              <p:par>
                                <p:cTn id="13" presetID="2" presetClass="entr" presetSubtype="4" fill="hold" nodeType="after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 calcmode="lin" valueType="num">
                                      <p:cBhvr additive="base">
                                        <p:cTn id="1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 presetClass="entr" presetSubtype="4" fill="hold" nodeType="afterEffect">
                                  <p:stCondLst>
                                    <p:cond delay="0"/>
                                  </p:stCondLst>
                                  <p:childTnLst>
                                    <p:set>
                                      <p:cBhvr>
                                        <p:cTn id="19" dur="1" fill="hold">
                                          <p:stCondLst>
                                            <p:cond delay="0"/>
                                          </p:stCondLst>
                                        </p:cTn>
                                        <p:tgtEl>
                                          <p:spTgt spid="13">
                                            <p:txEl>
                                              <p:pRg st="2" end="2"/>
                                            </p:txEl>
                                          </p:spTgt>
                                        </p:tgtEl>
                                        <p:attrNameLst>
                                          <p:attrName>style.visibility</p:attrName>
                                        </p:attrNameLst>
                                      </p:cBhvr>
                                      <p:to>
                                        <p:strVal val="visible"/>
                                      </p:to>
                                    </p:set>
                                    <p:anim calcmode="lin" valueType="num">
                                      <p:cBhvr additive="base">
                                        <p:cTn id="20"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anim calcmode="lin" valueType="num">
                                      <p:cBhvr additive="base">
                                        <p:cTn id="25"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13">
                                            <p:txEl>
                                              <p:pRg st="6" end="6"/>
                                            </p:txEl>
                                          </p:spTgt>
                                        </p:tgtEl>
                                        <p:attrNameLst>
                                          <p:attrName>style.visibility</p:attrName>
                                        </p:attrNameLst>
                                      </p:cBhvr>
                                      <p:to>
                                        <p:strVal val="visible"/>
                                      </p:to>
                                    </p:set>
                                    <p:anim calcmode="lin" valueType="num">
                                      <p:cBhvr additive="base">
                                        <p:cTn id="30"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856357"/>
            <a:ext cx="5429256" cy="5509200"/>
          </a:xfrm>
          <a:prstGeom prst="rect">
            <a:avLst/>
          </a:prstGeom>
          <a:noFill/>
          <a:ln w="9525">
            <a:noFill/>
            <a:miter lim="800000"/>
            <a:headEnd/>
            <a:tailEnd/>
          </a:ln>
        </p:spPr>
        <p:txBody>
          <a:bodyPr wrap="square">
            <a:spAutoFit/>
          </a:bodyPr>
          <a:lstStyle/>
          <a:p>
            <a:pPr>
              <a:buFont typeface="Arial" charset="0"/>
              <a:buAutoNum type="arabicPeriod"/>
            </a:pPr>
            <a:r>
              <a:rPr lang="lv-LV" sz="3200" dirty="0"/>
              <a:t>Sv. Gars ir mūsu </a:t>
            </a:r>
            <a:r>
              <a:rPr lang="lv-LV" sz="3200" b="1" dirty="0"/>
              <a:t>Aizstāvis,</a:t>
            </a:r>
            <a:r>
              <a:rPr lang="lv-LV" sz="3200" dirty="0"/>
              <a:t> un mājo </a:t>
            </a:r>
            <a:r>
              <a:rPr lang="lv-LV" sz="3200" b="1" dirty="0"/>
              <a:t>katrā kristieša</a:t>
            </a:r>
            <a:r>
              <a:rPr lang="lv-LV" sz="3200" dirty="0"/>
              <a:t> </a:t>
            </a:r>
            <a:r>
              <a:rPr lang="lv-LV" sz="3200" b="1" dirty="0"/>
              <a:t>sirdsapziņā</a:t>
            </a:r>
            <a:r>
              <a:rPr lang="lv-LV" sz="3200" dirty="0"/>
              <a:t>.</a:t>
            </a:r>
          </a:p>
          <a:p>
            <a:pPr>
              <a:buFont typeface="Arial" charset="0"/>
              <a:buAutoNum type="arabicPeriod"/>
            </a:pPr>
            <a:r>
              <a:rPr lang="lv-LV" sz="3200" dirty="0" smtClean="0"/>
              <a:t>Ja </a:t>
            </a:r>
            <a:r>
              <a:rPr lang="lv-LV" sz="3200" b="1" dirty="0"/>
              <a:t>nebūtu Sv. Gara</a:t>
            </a:r>
            <a:r>
              <a:rPr lang="lv-LV" sz="3200" dirty="0"/>
              <a:t>, tad mēs </a:t>
            </a:r>
            <a:r>
              <a:rPr lang="lv-LV" sz="3200" b="1" dirty="0"/>
              <a:t>pie ticības par 3vienīgu Dievu</a:t>
            </a:r>
            <a:r>
              <a:rPr lang="lv-LV" sz="3200" dirty="0"/>
              <a:t> nemaz </a:t>
            </a:r>
            <a:r>
              <a:rPr lang="lv-LV" sz="3200" b="1" dirty="0"/>
              <a:t>nevarētu nonākt</a:t>
            </a:r>
            <a:r>
              <a:rPr lang="lv-LV" sz="3200" dirty="0"/>
              <a:t>.</a:t>
            </a:r>
          </a:p>
          <a:p>
            <a:pPr>
              <a:buFont typeface="Arial" charset="0"/>
              <a:buAutoNum type="arabicPeriod"/>
            </a:pPr>
            <a:r>
              <a:rPr lang="lv-LV" sz="3200" dirty="0"/>
              <a:t>Sv. Gars </a:t>
            </a:r>
            <a:r>
              <a:rPr lang="lv-LV" sz="3200" b="1" dirty="0"/>
              <a:t>skaidro </a:t>
            </a:r>
            <a:r>
              <a:rPr lang="lv-LV" sz="3200" dirty="0"/>
              <a:t>mums </a:t>
            </a:r>
            <a:r>
              <a:rPr lang="lv-LV" sz="3200" b="1" dirty="0"/>
              <a:t>svētos rakstus</a:t>
            </a:r>
            <a:r>
              <a:rPr lang="lv-LV" sz="3200" dirty="0"/>
              <a:t> un </a:t>
            </a:r>
            <a:r>
              <a:rPr lang="lv-LV" sz="3200" b="1" dirty="0"/>
              <a:t>sludina</a:t>
            </a:r>
            <a:r>
              <a:rPr lang="lv-LV" sz="3200" dirty="0"/>
              <a:t> tās pašas </a:t>
            </a:r>
            <a:r>
              <a:rPr lang="lv-LV" sz="3200" b="1" dirty="0"/>
              <a:t>galvenās lietas</a:t>
            </a:r>
            <a:r>
              <a:rPr lang="lv-LV" sz="3200" dirty="0"/>
              <a:t>, ko Tēvs un Dēls</a:t>
            </a:r>
            <a:r>
              <a:rPr lang="lv-LV" sz="3200" dirty="0" smtClean="0"/>
              <a:t>.</a:t>
            </a:r>
            <a:endParaRPr lang="lv-LV" sz="3200" dirty="0"/>
          </a:p>
        </p:txBody>
      </p:sp>
      <p:pic>
        <p:nvPicPr>
          <p:cNvPr id="11269"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5652120" y="1"/>
            <a:ext cx="3491880" cy="3789039"/>
          </a:xfrm>
          <a:prstGeom prst="rect">
            <a:avLst/>
          </a:prstGeom>
          <a:ln>
            <a:noFill/>
          </a:ln>
          <a:effectLst>
            <a:softEdge rad="112500"/>
          </a:effectLst>
        </p:spPr>
      </p:pic>
      <p:pic>
        <p:nvPicPr>
          <p:cNvPr id="11271" name="Picture 7" descr="http://t3.gstatic.com/images?q=tbn:ANd9GcTWLj_7tsg2ScyVU_EX0_k-1HoiDkvM__IYRupZ6SQ3XBikg_VtEA"/>
          <p:cNvPicPr>
            <a:picLocks noChangeAspect="1" noChangeArrowheads="1"/>
          </p:cNvPicPr>
          <p:nvPr/>
        </p:nvPicPr>
        <p:blipFill>
          <a:blip r:embed="rId3" cstate="print"/>
          <a:srcRect/>
          <a:stretch>
            <a:fillRect/>
          </a:stretch>
        </p:blipFill>
        <p:spPr bwMode="auto">
          <a:xfrm>
            <a:off x="5652120" y="3670733"/>
            <a:ext cx="3491880" cy="3187267"/>
          </a:xfrm>
          <a:prstGeom prst="rect">
            <a:avLst/>
          </a:prstGeom>
          <a:ln>
            <a:noFill/>
          </a:ln>
          <a:effectLst>
            <a:softEdge rad="112500"/>
          </a:effectLst>
        </p:spPr>
      </p:pic>
      <p:sp>
        <p:nvSpPr>
          <p:cNvPr id="8" name="Rectangle 3"/>
          <p:cNvSpPr txBox="1">
            <a:spLocks noChangeArrowheads="1"/>
          </p:cNvSpPr>
          <p:nvPr/>
        </p:nvSpPr>
        <p:spPr>
          <a:xfrm>
            <a:off x="0" y="90488"/>
            <a:ext cx="5857884" cy="1052512"/>
          </a:xfrm>
          <a:prstGeom prst="rect">
            <a:avLst/>
          </a:prstGeom>
        </p:spPr>
        <p:txBody>
          <a:bodyPr/>
          <a:lstStyle/>
          <a:p>
            <a:pPr marR="0" lvl="0" algn="just" defTabSz="914400" rtl="0" eaLnBrk="1" fontAlgn="base" latinLnBrk="0" hangingPunct="1">
              <a:lnSpc>
                <a:spcPct val="80000"/>
              </a:lnSpc>
              <a:spcBef>
                <a:spcPct val="2000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8 Un atnācis Viņš pārliecinās pasauli par grēku, taisnību un tiesu.</a:t>
            </a:r>
            <a:endParaRPr kumimoji="0" lang="lv-LV" sz="26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9"/>
                                        </p:tgtEl>
                                        <p:attrNameLst>
                                          <p:attrName>style.visibility</p:attrName>
                                        </p:attrNameLst>
                                      </p:cBhvr>
                                      <p:to>
                                        <p:strVal val="visible"/>
                                      </p:to>
                                    </p:set>
                                    <p:animEffect transition="in" filter="fade">
                                      <p:cBhvr>
                                        <p:cTn id="11" dur="2000"/>
                                        <p:tgtEl>
                                          <p:spTgt spid="1126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1271"/>
                                        </p:tgtEl>
                                        <p:attrNameLst>
                                          <p:attrName>style.visibility</p:attrName>
                                        </p:attrNameLst>
                                      </p:cBhvr>
                                      <p:to>
                                        <p:strVal val="visible"/>
                                      </p:to>
                                    </p:set>
                                    <p:animEffect transition="in" filter="fade">
                                      <p:cBhvr>
                                        <p:cTn id="24" dur="2000"/>
                                        <p:tgtEl>
                                          <p:spTgt spid="11271"/>
                                        </p:tgtEl>
                                      </p:cBhvr>
                                    </p:animEffect>
                                  </p:childTnLst>
                                </p:cTn>
                              </p:par>
                            </p:childTnLst>
                          </p:cTn>
                        </p:par>
                        <p:par>
                          <p:cTn id="25" fill="hold">
                            <p:stCondLst>
                              <p:cond delay="45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90488"/>
            <a:ext cx="5500693" cy="552430"/>
          </a:xfrm>
        </p:spPr>
        <p:txBody>
          <a:bodyPr/>
          <a:lstStyle/>
          <a:p>
            <a:pPr algn="just" eaLnBrk="1" hangingPunct="1">
              <a:lnSpc>
                <a:spcPct val="80000"/>
              </a:lnSpc>
              <a:buFontTx/>
              <a:buNone/>
            </a:pPr>
            <a:r>
              <a:rPr lang="lv-LV" sz="2800" i="1" dirty="0" smtClean="0"/>
              <a:t>    9 Grēku - Jo tie netic Man</a:t>
            </a:r>
            <a:endParaRPr lang="lv-LV" sz="2600" dirty="0" smtClean="0"/>
          </a:p>
        </p:txBody>
      </p:sp>
      <p:sp>
        <p:nvSpPr>
          <p:cNvPr id="7" name="Rectangle 6"/>
          <p:cNvSpPr>
            <a:spLocks noChangeArrowheads="1"/>
          </p:cNvSpPr>
          <p:nvPr/>
        </p:nvSpPr>
        <p:spPr bwMode="auto">
          <a:xfrm>
            <a:off x="0" y="428604"/>
            <a:ext cx="5929322" cy="6124754"/>
          </a:xfrm>
          <a:prstGeom prst="rect">
            <a:avLst/>
          </a:prstGeom>
          <a:noFill/>
          <a:ln w="9525">
            <a:noFill/>
            <a:miter lim="800000"/>
            <a:headEnd/>
            <a:tailEnd/>
          </a:ln>
        </p:spPr>
        <p:txBody>
          <a:bodyPr wrap="square">
            <a:spAutoFit/>
          </a:bodyPr>
          <a:lstStyle/>
          <a:p>
            <a:pPr>
              <a:buFontTx/>
              <a:buChar char="•"/>
            </a:pPr>
            <a:r>
              <a:rPr lang="lv-LV" sz="2800" dirty="0" smtClean="0"/>
              <a:t>Ap</a:t>
            </a:r>
            <a:r>
              <a:rPr lang="lv-LV" sz="2800" dirty="0"/>
              <a:t>. darbos </a:t>
            </a:r>
            <a:r>
              <a:rPr lang="lv-LV" sz="2800" b="1" dirty="0" err="1"/>
              <a:t>Sauls</a:t>
            </a:r>
            <a:r>
              <a:rPr lang="lv-LV" sz="2800" dirty="0"/>
              <a:t> pats par sevi apgalvoja, ka viņš </a:t>
            </a:r>
            <a:r>
              <a:rPr lang="lv-LV" sz="2800" b="1" dirty="0"/>
              <a:t>bauslības priekšā</a:t>
            </a:r>
            <a:r>
              <a:rPr lang="lv-LV" sz="2800" dirty="0"/>
              <a:t> ir </a:t>
            </a:r>
            <a:r>
              <a:rPr lang="lv-LV" sz="2800" b="1" dirty="0"/>
              <a:t>nevainojams</a:t>
            </a:r>
          </a:p>
          <a:p>
            <a:pPr>
              <a:buFontTx/>
              <a:buChar char="•"/>
            </a:pPr>
            <a:r>
              <a:rPr lang="lv-LV" sz="2800" dirty="0"/>
              <a:t>Bet kad </a:t>
            </a:r>
            <a:r>
              <a:rPr lang="lv-LV" sz="2800" b="1" dirty="0"/>
              <a:t>Gars atdarīja viņa acis</a:t>
            </a:r>
            <a:r>
              <a:rPr lang="lv-LV" sz="2800" dirty="0"/>
              <a:t> </a:t>
            </a:r>
            <a:r>
              <a:rPr lang="lv-LV" sz="2800" dirty="0" smtClean="0"/>
              <a:t> un </a:t>
            </a:r>
            <a:r>
              <a:rPr lang="lv-LV" sz="2800" dirty="0"/>
              <a:t>Dieva spēkā viņš </a:t>
            </a:r>
            <a:r>
              <a:rPr lang="lv-LV" sz="2800" b="1" dirty="0"/>
              <a:t>kļuva par Pāvilu</a:t>
            </a:r>
            <a:r>
              <a:rPr lang="lv-LV" sz="2800" dirty="0"/>
              <a:t>, tad viņš teica, ka es esmu </a:t>
            </a:r>
            <a:r>
              <a:rPr lang="lv-LV" sz="2800" b="1" dirty="0"/>
              <a:t>pirmais starp grēciniekiem</a:t>
            </a:r>
            <a:r>
              <a:rPr lang="lv-LV" sz="2800" dirty="0"/>
              <a:t>. </a:t>
            </a:r>
          </a:p>
          <a:p>
            <a:pPr>
              <a:buFontTx/>
              <a:buChar char="•"/>
            </a:pPr>
            <a:r>
              <a:rPr lang="lv-LV" sz="2800" dirty="0"/>
              <a:t>Ķēniņš </a:t>
            </a:r>
            <a:r>
              <a:rPr lang="lv-LV" sz="2800" b="1" dirty="0"/>
              <a:t>Dāvids grēkoja </a:t>
            </a:r>
            <a:r>
              <a:rPr lang="lv-LV" sz="2800" dirty="0"/>
              <a:t>ar </a:t>
            </a:r>
            <a:r>
              <a:rPr lang="lv-LV" sz="2800" b="1" dirty="0" err="1"/>
              <a:t>Batsebu</a:t>
            </a:r>
            <a:r>
              <a:rPr lang="lv-LV" sz="2800" dirty="0"/>
              <a:t> un </a:t>
            </a:r>
            <a:r>
              <a:rPr lang="lv-LV" sz="2800" b="1" dirty="0" err="1"/>
              <a:t>Ūriju</a:t>
            </a:r>
            <a:r>
              <a:rPr lang="lv-LV" sz="2800" b="1" dirty="0"/>
              <a:t>, v</a:t>
            </a:r>
            <a:r>
              <a:rPr lang="lv-LV" sz="2800" dirty="0"/>
              <a:t>iņš </a:t>
            </a:r>
            <a:r>
              <a:rPr lang="lv-LV" sz="2800" b="1" dirty="0"/>
              <a:t>nedz juta grēku</a:t>
            </a:r>
            <a:r>
              <a:rPr lang="lv-LV" sz="2800" dirty="0"/>
              <a:t>, </a:t>
            </a:r>
            <a:r>
              <a:rPr lang="lv-LV" sz="2800" b="1" dirty="0"/>
              <a:t>ne</a:t>
            </a:r>
            <a:r>
              <a:rPr lang="lv-LV" sz="2800" dirty="0"/>
              <a:t> </a:t>
            </a:r>
            <a:r>
              <a:rPr lang="lv-LV" sz="2800" b="1" dirty="0"/>
              <a:t>saprata</a:t>
            </a:r>
            <a:r>
              <a:rPr lang="lv-LV" sz="2800" dirty="0"/>
              <a:t>, ka ir </a:t>
            </a:r>
            <a:r>
              <a:rPr lang="lv-LV" sz="2800" b="1" dirty="0"/>
              <a:t>grēkojis</a:t>
            </a:r>
            <a:r>
              <a:rPr lang="lv-LV" sz="2800" dirty="0"/>
              <a:t>.</a:t>
            </a:r>
          </a:p>
          <a:p>
            <a:pPr>
              <a:buFontTx/>
              <a:buChar char="•"/>
            </a:pPr>
            <a:r>
              <a:rPr lang="lv-LV" sz="2800" dirty="0"/>
              <a:t>Tikai tad, kad </a:t>
            </a:r>
            <a:r>
              <a:rPr lang="lv-LV" sz="2800" b="1" dirty="0"/>
              <a:t>pravietis Nātans</a:t>
            </a:r>
            <a:r>
              <a:rPr lang="lv-LV" sz="2800" dirty="0"/>
              <a:t> viņam uz to </a:t>
            </a:r>
            <a:r>
              <a:rPr lang="lv-LV" sz="2800" b="1" dirty="0"/>
              <a:t>ar Sv. Gara</a:t>
            </a:r>
            <a:r>
              <a:rPr lang="lv-LV" sz="2800" dirty="0"/>
              <a:t> </a:t>
            </a:r>
            <a:r>
              <a:rPr lang="lv-LV" sz="2800" b="1" dirty="0"/>
              <a:t>palīdzību norādīja</a:t>
            </a:r>
            <a:r>
              <a:rPr lang="lv-LV" sz="2800" dirty="0"/>
              <a:t>, viņš beidzot </a:t>
            </a:r>
            <a:r>
              <a:rPr lang="lv-LV" sz="2800" b="1" dirty="0"/>
              <a:t>saprata</a:t>
            </a:r>
            <a:r>
              <a:rPr lang="lv-LV" sz="2800" dirty="0"/>
              <a:t>, ka </a:t>
            </a:r>
            <a:r>
              <a:rPr lang="lv-LV" sz="2800" dirty="0" smtClean="0"/>
              <a:t>  ir </a:t>
            </a:r>
            <a:r>
              <a:rPr lang="lv-LV" sz="2800" b="1" dirty="0"/>
              <a:t>grēkojis.</a:t>
            </a:r>
          </a:p>
        </p:txBody>
      </p:sp>
      <p:pic>
        <p:nvPicPr>
          <p:cNvPr id="4" name="Picture 2"/>
          <p:cNvPicPr>
            <a:picLocks noChangeAspect="1" noChangeArrowheads="1"/>
          </p:cNvPicPr>
          <p:nvPr/>
        </p:nvPicPr>
        <p:blipFill>
          <a:blip r:embed="rId2" cstate="print">
            <a:clrChange>
              <a:clrFrom>
                <a:srgbClr val="BFBF7F"/>
              </a:clrFrom>
              <a:clrTo>
                <a:srgbClr val="BFBF7F">
                  <a:alpha val="0"/>
                </a:srgbClr>
              </a:clrTo>
            </a:clrChange>
          </a:blip>
          <a:srcRect/>
          <a:stretch>
            <a:fillRect/>
          </a:stretch>
        </p:blipFill>
        <p:spPr bwMode="auto">
          <a:xfrm>
            <a:off x="5472113" y="0"/>
            <a:ext cx="3671887" cy="51212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150" name="Picture 6" descr="http://t3.gstatic.com/images?q=tbn:ANd9GcT_7534mCNsYfe5Y2fJfjAYRtLwYk83M-H-FxyO2wHOvKOoTQ-l"/>
          <p:cNvPicPr>
            <a:picLocks noChangeAspect="1" noChangeArrowheads="1"/>
          </p:cNvPicPr>
          <p:nvPr/>
        </p:nvPicPr>
        <p:blipFill>
          <a:blip r:embed="rId3" cstate="print"/>
          <a:srcRect/>
          <a:stretch>
            <a:fillRect/>
          </a:stretch>
        </p:blipFill>
        <p:spPr bwMode="auto">
          <a:xfrm>
            <a:off x="5724128" y="3172987"/>
            <a:ext cx="3224386" cy="36850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6150"/>
                                        </p:tgtEl>
                                        <p:attrNameLst>
                                          <p:attrName>style.visibility</p:attrName>
                                        </p:attrNameLst>
                                      </p:cBhvr>
                                      <p:to>
                                        <p:strVal val="visible"/>
                                      </p:to>
                                    </p:set>
                                    <p:animEffect transition="in" filter="fade">
                                      <p:cBhvr>
                                        <p:cTn id="23" dur="2000"/>
                                        <p:tgtEl>
                                          <p:spTgt spid="6150"/>
                                        </p:tgtEl>
                                      </p:cBhvr>
                                    </p:animEffect>
                                  </p:childTnLst>
                                </p:cTn>
                              </p:par>
                            </p:childTnLst>
                          </p:cTn>
                        </p:par>
                        <p:par>
                          <p:cTn id="24" fill="hold">
                            <p:stCondLst>
                              <p:cond delay="3000"/>
                            </p:stCondLst>
                            <p:childTnLst>
                              <p:par>
                                <p:cTn id="25" presetID="2" presetClass="entr" presetSubtype="4"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 presetClass="entr" presetSubtype="4" fill="hold" nodeType="after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 calcmode="lin" valueType="num">
                                      <p:cBhvr additive="base">
                                        <p:cTn id="3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dirty="0" smtClean="0"/>
              <a:t>          </a:t>
            </a:r>
            <a:r>
              <a:rPr lang="lv-LV" sz="2800" i="1" dirty="0" smtClean="0"/>
              <a:t>10 Taisnību - jo Es aizeju pie Tēva, un jūs Mani vairs neredzēsiet.</a:t>
            </a:r>
            <a:endParaRPr lang="lv-LV" sz="1800" i="1" dirty="0" smtClean="0"/>
          </a:p>
        </p:txBody>
      </p:sp>
      <p:sp>
        <p:nvSpPr>
          <p:cNvPr id="7" name="Rectangle 6"/>
          <p:cNvSpPr>
            <a:spLocks noChangeArrowheads="1"/>
          </p:cNvSpPr>
          <p:nvPr/>
        </p:nvSpPr>
        <p:spPr bwMode="auto">
          <a:xfrm>
            <a:off x="0" y="981075"/>
            <a:ext cx="6156325" cy="5692775"/>
          </a:xfrm>
          <a:prstGeom prst="rect">
            <a:avLst/>
          </a:prstGeom>
          <a:noFill/>
          <a:ln w="9525">
            <a:noFill/>
            <a:miter lim="800000"/>
            <a:headEnd/>
            <a:tailEnd/>
          </a:ln>
        </p:spPr>
        <p:txBody>
          <a:bodyPr>
            <a:spAutoFit/>
          </a:bodyPr>
          <a:lstStyle/>
          <a:p>
            <a:pPr>
              <a:buFontTx/>
              <a:buChar char="•"/>
            </a:pPr>
            <a:r>
              <a:rPr lang="lv-LV" sz="2800" b="1"/>
              <a:t>Taisnība</a:t>
            </a:r>
            <a:r>
              <a:rPr lang="lv-LV" sz="2800"/>
              <a:t> ļoti cieši </a:t>
            </a:r>
            <a:r>
              <a:rPr lang="lv-LV" sz="2800" b="1"/>
              <a:t>saistīta ar grēku</a:t>
            </a:r>
            <a:r>
              <a:rPr lang="lv-LV" sz="2800"/>
              <a:t>.</a:t>
            </a:r>
          </a:p>
          <a:p>
            <a:pPr>
              <a:buFontTx/>
              <a:buChar char="•"/>
            </a:pPr>
            <a:r>
              <a:rPr lang="lv-LV" sz="2800"/>
              <a:t>Kur ir </a:t>
            </a:r>
            <a:r>
              <a:rPr lang="lv-LV" sz="2800" b="1"/>
              <a:t>grēks</a:t>
            </a:r>
            <a:r>
              <a:rPr lang="lv-LV" sz="2800"/>
              <a:t>, tur tūlīt </a:t>
            </a:r>
            <a:r>
              <a:rPr lang="lv-LV" sz="2800" b="1"/>
              <a:t>Sv. Gars</a:t>
            </a:r>
            <a:r>
              <a:rPr lang="lv-LV" sz="2800"/>
              <a:t> </a:t>
            </a:r>
            <a:r>
              <a:rPr lang="lv-LV" sz="2800" b="1"/>
              <a:t>atklāj</a:t>
            </a:r>
            <a:r>
              <a:rPr lang="lv-LV" sz="2800"/>
              <a:t> arī </a:t>
            </a:r>
            <a:r>
              <a:rPr lang="lv-LV" sz="2800" b="1"/>
              <a:t>Dieva taisnību</a:t>
            </a:r>
            <a:r>
              <a:rPr lang="lv-LV" sz="2800"/>
              <a:t>.</a:t>
            </a:r>
          </a:p>
          <a:p>
            <a:pPr>
              <a:buFontTx/>
              <a:buChar char="•"/>
            </a:pPr>
            <a:r>
              <a:rPr lang="lv-LV" sz="2800" b="1"/>
              <a:t>Nevis cilvēka</a:t>
            </a:r>
            <a:r>
              <a:rPr lang="lv-LV" sz="2800"/>
              <a:t> taisnību, </a:t>
            </a:r>
            <a:r>
              <a:rPr lang="lv-LV" sz="2800" b="1"/>
              <a:t>bet </a:t>
            </a:r>
            <a:r>
              <a:rPr lang="lv-LV" sz="2800"/>
              <a:t>paša </a:t>
            </a:r>
            <a:r>
              <a:rPr lang="lv-LV" sz="2800" b="1"/>
              <a:t>Dieva taisnību</a:t>
            </a:r>
            <a:r>
              <a:rPr lang="lv-LV" sz="2800"/>
              <a:t>.</a:t>
            </a:r>
          </a:p>
          <a:p>
            <a:pPr>
              <a:buFontTx/>
              <a:buChar char="•"/>
            </a:pPr>
            <a:r>
              <a:rPr lang="lv-LV" sz="2800"/>
              <a:t>Sv. Gars vienmēr </a:t>
            </a:r>
            <a:r>
              <a:rPr lang="lv-LV" sz="2800" b="1"/>
              <a:t>mums norāda</a:t>
            </a:r>
            <a:r>
              <a:rPr lang="lv-LV" sz="2800"/>
              <a:t> uz </a:t>
            </a:r>
            <a:r>
              <a:rPr lang="lv-LV" sz="2800" b="1"/>
              <a:t>mūsu</a:t>
            </a:r>
            <a:r>
              <a:rPr lang="lv-LV" sz="2800"/>
              <a:t> pašu taisnības </a:t>
            </a:r>
            <a:r>
              <a:rPr lang="lv-LV" sz="2800" b="1"/>
              <a:t>nepietiekamību</a:t>
            </a:r>
            <a:r>
              <a:rPr lang="lv-LV" sz="2800"/>
              <a:t>, ka ar </a:t>
            </a:r>
            <a:r>
              <a:rPr lang="lv-LV" sz="2800" b="1"/>
              <a:t>savu taisnību</a:t>
            </a:r>
            <a:r>
              <a:rPr lang="lv-LV" sz="2800"/>
              <a:t> mēs </a:t>
            </a:r>
            <a:r>
              <a:rPr lang="lv-LV" sz="2800" b="1"/>
              <a:t>Dieva valstību</a:t>
            </a:r>
            <a:r>
              <a:rPr lang="lv-LV" sz="2800"/>
              <a:t> </a:t>
            </a:r>
            <a:r>
              <a:rPr lang="lv-LV" sz="2800" b="1"/>
              <a:t>ne</a:t>
            </a:r>
            <a:r>
              <a:rPr lang="lv-LV" sz="2800"/>
              <a:t>varam </a:t>
            </a:r>
            <a:r>
              <a:rPr lang="lv-LV" sz="2800" b="1"/>
              <a:t>iemantot</a:t>
            </a:r>
            <a:r>
              <a:rPr lang="lv-LV" sz="2800"/>
              <a:t>, bet gan </a:t>
            </a:r>
            <a:r>
              <a:rPr lang="lv-LV" sz="2800" b="1"/>
              <a:t>tikai ar</a:t>
            </a:r>
            <a:r>
              <a:rPr lang="lv-LV" sz="2800"/>
              <a:t> </a:t>
            </a:r>
            <a:r>
              <a:rPr lang="lv-LV" sz="2800" b="1"/>
              <a:t>Dieva taisnību.</a:t>
            </a:r>
          </a:p>
          <a:p>
            <a:pPr>
              <a:buFontTx/>
              <a:buChar char="•"/>
            </a:pPr>
            <a:r>
              <a:rPr lang="lv-LV" sz="2800" b="1"/>
              <a:t>Jēzus</a:t>
            </a:r>
            <a:r>
              <a:rPr lang="lv-LV" sz="2800"/>
              <a:t> pašu </a:t>
            </a:r>
            <a:r>
              <a:rPr lang="lv-LV" sz="2800" b="1"/>
              <a:t>svarīgāko</a:t>
            </a:r>
            <a:r>
              <a:rPr lang="lv-LV" sz="2800"/>
              <a:t> mūsu labā jau </a:t>
            </a:r>
            <a:r>
              <a:rPr lang="lv-LV" sz="2800" b="1"/>
              <a:t>ir izdarījis.</a:t>
            </a:r>
            <a:endParaRPr lang="lv-LV" sz="2800"/>
          </a:p>
        </p:txBody>
      </p:sp>
      <p:pic>
        <p:nvPicPr>
          <p:cNvPr id="7175" name="Picture 7" descr="http://t3.gstatic.com/images?q=tbn:ANd9GcRjB9y8apUaKtRlWTqE7cnxUDIcI9dwCqEC2sqPQ8a2vTKLucRZ"/>
          <p:cNvPicPr>
            <a:picLocks noChangeAspect="1" noChangeArrowheads="1"/>
          </p:cNvPicPr>
          <p:nvPr/>
        </p:nvPicPr>
        <p:blipFill>
          <a:blip r:embed="rId2" cstate="print"/>
          <a:srcRect/>
          <a:stretch>
            <a:fillRect/>
          </a:stretch>
        </p:blipFill>
        <p:spPr bwMode="auto">
          <a:xfrm>
            <a:off x="6012161" y="1149186"/>
            <a:ext cx="3131840" cy="45840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5"/>
                                        </p:tgtEl>
                                        <p:attrNameLst>
                                          <p:attrName>style.visibility</p:attrName>
                                        </p:attrNameLst>
                                      </p:cBhvr>
                                      <p:to>
                                        <p:strVal val="visible"/>
                                      </p:to>
                                    </p:set>
                                    <p:animEffect transition="in" filter="fade">
                                      <p:cBhvr>
                                        <p:cTn id="16" dur="2000"/>
                                        <p:tgtEl>
                                          <p:spTgt spid="717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5438" y="80963"/>
            <a:ext cx="9540876" cy="1204912"/>
          </a:xfrm>
        </p:spPr>
        <p:txBody>
          <a:bodyPr/>
          <a:lstStyle/>
          <a:p>
            <a:pPr algn="just" eaLnBrk="1" hangingPunct="1">
              <a:lnSpc>
                <a:spcPct val="80000"/>
              </a:lnSpc>
              <a:buFontTx/>
              <a:buNone/>
            </a:pPr>
            <a:r>
              <a:rPr lang="lv-LV" sz="2000" i="1" dirty="0" smtClean="0"/>
              <a:t>     </a:t>
            </a:r>
            <a:r>
              <a:rPr lang="lv-LV" sz="2800" i="1" dirty="0" smtClean="0"/>
              <a:t>11 Tiesu - jo šīs pasaules valdnieks ir notiesāts.</a:t>
            </a:r>
            <a:endParaRPr lang="lv-LV" sz="2600" dirty="0" smtClean="0"/>
          </a:p>
        </p:txBody>
      </p:sp>
      <p:sp>
        <p:nvSpPr>
          <p:cNvPr id="7" name="Rectangle 6"/>
          <p:cNvSpPr>
            <a:spLocks noChangeArrowheads="1"/>
          </p:cNvSpPr>
          <p:nvPr/>
        </p:nvSpPr>
        <p:spPr bwMode="auto">
          <a:xfrm>
            <a:off x="0" y="692150"/>
            <a:ext cx="9144000" cy="3108543"/>
          </a:xfrm>
          <a:prstGeom prst="rect">
            <a:avLst/>
          </a:prstGeom>
          <a:noFill/>
          <a:ln w="9525">
            <a:noFill/>
            <a:miter lim="800000"/>
            <a:headEnd/>
            <a:tailEnd/>
          </a:ln>
        </p:spPr>
        <p:txBody>
          <a:bodyPr>
            <a:spAutoFit/>
          </a:bodyPr>
          <a:lstStyle/>
          <a:p>
            <a:pPr>
              <a:buFontTx/>
              <a:buChar char="•"/>
            </a:pPr>
            <a:r>
              <a:rPr lang="lv-LV" sz="2800" dirty="0"/>
              <a:t>Te ir runa par </a:t>
            </a:r>
            <a:r>
              <a:rPr lang="lv-LV" sz="2800" b="1" dirty="0"/>
              <a:t>sātanu</a:t>
            </a:r>
            <a:r>
              <a:rPr lang="lv-LV" sz="2800" dirty="0"/>
              <a:t>, ka viņam </a:t>
            </a:r>
            <a:r>
              <a:rPr lang="lv-LV" sz="2800" b="1" dirty="0"/>
              <a:t>spriedums</a:t>
            </a:r>
            <a:r>
              <a:rPr lang="lv-LV" sz="2800" dirty="0"/>
              <a:t> jau ir </a:t>
            </a:r>
            <a:r>
              <a:rPr lang="lv-LV" sz="2800" b="1" dirty="0" smtClean="0"/>
              <a:t>pasludināts līdz ar Jēzus nāvi</a:t>
            </a:r>
            <a:r>
              <a:rPr lang="lv-LV" sz="2800" dirty="0" smtClean="0"/>
              <a:t> </a:t>
            </a:r>
            <a:r>
              <a:rPr lang="lv-LV" sz="2800" dirty="0"/>
              <a:t>un </a:t>
            </a:r>
            <a:r>
              <a:rPr lang="lv-LV" sz="2800" b="1" dirty="0"/>
              <a:t>sods</a:t>
            </a:r>
            <a:r>
              <a:rPr lang="lv-LV" sz="2800" dirty="0"/>
              <a:t> ir </a:t>
            </a:r>
            <a:r>
              <a:rPr lang="lv-LV" sz="2800" b="1" dirty="0"/>
              <a:t>skaidrs</a:t>
            </a:r>
            <a:r>
              <a:rPr lang="lv-LV" sz="2800" dirty="0"/>
              <a:t>.</a:t>
            </a:r>
          </a:p>
          <a:p>
            <a:pPr>
              <a:buFontTx/>
              <a:buChar char="•"/>
            </a:pPr>
            <a:r>
              <a:rPr lang="lv-LV" sz="2800" b="1" dirty="0"/>
              <a:t>Sodības stāvoklis</a:t>
            </a:r>
            <a:r>
              <a:rPr lang="lv-LV" sz="2800" dirty="0"/>
              <a:t> jau ir </a:t>
            </a:r>
            <a:r>
              <a:rPr lang="lv-LV" sz="2800" b="1" dirty="0" smtClean="0"/>
              <a:t>iesācies, </a:t>
            </a:r>
            <a:r>
              <a:rPr lang="lv-LV" sz="2800" dirty="0" smtClean="0"/>
              <a:t>bet </a:t>
            </a:r>
            <a:r>
              <a:rPr lang="lv-LV" sz="2800" b="1" dirty="0" smtClean="0"/>
              <a:t>sātans</a:t>
            </a:r>
            <a:r>
              <a:rPr lang="lv-LV" sz="2800" dirty="0" smtClean="0"/>
              <a:t> vēl </a:t>
            </a:r>
            <a:r>
              <a:rPr lang="lv-LV" sz="2800" b="1" dirty="0" smtClean="0"/>
              <a:t>turpina darboties </a:t>
            </a:r>
            <a:r>
              <a:rPr lang="lv-LV" sz="2800" dirty="0" smtClean="0"/>
              <a:t>līdz </a:t>
            </a:r>
            <a:r>
              <a:rPr lang="lv-LV" sz="2800" b="1" dirty="0" smtClean="0"/>
              <a:t>Jēzus</a:t>
            </a:r>
            <a:r>
              <a:rPr lang="lv-LV" sz="2800" dirty="0" smtClean="0"/>
              <a:t> </a:t>
            </a:r>
            <a:r>
              <a:rPr lang="lv-LV" sz="2800" b="1" dirty="0" smtClean="0"/>
              <a:t>otrai atnākšanai</a:t>
            </a:r>
            <a:r>
              <a:rPr lang="lv-LV" sz="2800" dirty="0" smtClean="0"/>
              <a:t>.</a:t>
            </a:r>
            <a:endParaRPr lang="lv-LV" sz="2800" dirty="0"/>
          </a:p>
          <a:p>
            <a:pPr>
              <a:buFontTx/>
              <a:buChar char="•"/>
            </a:pPr>
            <a:r>
              <a:rPr lang="lv-LV" sz="2800" b="1" dirty="0"/>
              <a:t>Sv</a:t>
            </a:r>
            <a:r>
              <a:rPr lang="lv-LV" sz="2800" b="1" dirty="0" smtClean="0"/>
              <a:t>. Gars</a:t>
            </a:r>
            <a:r>
              <a:rPr lang="lv-LV" sz="2800" dirty="0" smtClean="0"/>
              <a:t> </a:t>
            </a:r>
            <a:r>
              <a:rPr lang="lv-LV" sz="2800" dirty="0"/>
              <a:t>nāk un </a:t>
            </a:r>
            <a:r>
              <a:rPr lang="lv-LV" sz="2800" b="1" dirty="0"/>
              <a:t>pārliecina</a:t>
            </a:r>
            <a:r>
              <a:rPr lang="lv-LV" sz="2800" dirty="0"/>
              <a:t> par </a:t>
            </a:r>
            <a:r>
              <a:rPr lang="lv-LV" sz="2800" b="1" dirty="0"/>
              <a:t>Jēzus uzvaru</a:t>
            </a:r>
            <a:r>
              <a:rPr lang="lv-LV" sz="2800" dirty="0"/>
              <a:t>. </a:t>
            </a:r>
          </a:p>
          <a:p>
            <a:pPr>
              <a:buFontTx/>
              <a:buChar char="•"/>
            </a:pPr>
            <a:r>
              <a:rPr lang="lv-LV" sz="2800" b="1" dirty="0"/>
              <a:t>Bez Sv. Gara</a:t>
            </a:r>
            <a:r>
              <a:rPr lang="lv-LV" sz="2800" dirty="0"/>
              <a:t> mēs to </a:t>
            </a:r>
            <a:r>
              <a:rPr lang="lv-LV" sz="2800" b="1" dirty="0" smtClean="0"/>
              <a:t>nezinātu</a:t>
            </a:r>
            <a:r>
              <a:rPr lang="lv-LV" sz="2800" dirty="0"/>
              <a:t>, jo redzam </a:t>
            </a:r>
            <a:r>
              <a:rPr lang="lv-LV" sz="2800" b="1" dirty="0"/>
              <a:t>pasaulē</a:t>
            </a:r>
            <a:r>
              <a:rPr lang="lv-LV" sz="2800" dirty="0"/>
              <a:t> </a:t>
            </a:r>
            <a:r>
              <a:rPr lang="lv-LV" sz="2800" dirty="0" smtClean="0"/>
              <a:t>tik daudz</a:t>
            </a:r>
            <a:r>
              <a:rPr lang="lv-LV" sz="2800" b="1" dirty="0" smtClean="0"/>
              <a:t> netaisnību, bet tikai caur Bībeli to redzam.</a:t>
            </a:r>
            <a:endParaRPr lang="lv-LV" sz="2800" dirty="0"/>
          </a:p>
        </p:txBody>
      </p:sp>
      <p:pic>
        <p:nvPicPr>
          <p:cNvPr id="4" name="Picture 5" descr="http://t2.gstatic.com/images?q=tbn:ANd9GcRM-S20QiKEi0D3Hl8PGiqR2hYmj8CmWsDFyZ2JAf8dRZr25-UT-Q"/>
          <p:cNvPicPr>
            <a:picLocks noChangeAspect="1" noChangeArrowheads="1"/>
          </p:cNvPicPr>
          <p:nvPr/>
        </p:nvPicPr>
        <p:blipFill>
          <a:blip r:embed="rId2" cstate="print"/>
          <a:srcRect/>
          <a:stretch>
            <a:fillRect/>
          </a:stretch>
        </p:blipFill>
        <p:spPr bwMode="auto">
          <a:xfrm>
            <a:off x="899592" y="3571876"/>
            <a:ext cx="7560840" cy="32861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80963"/>
            <a:ext cx="9540875" cy="1204912"/>
          </a:xfrm>
        </p:spPr>
        <p:txBody>
          <a:bodyPr/>
          <a:lstStyle/>
          <a:p>
            <a:pPr algn="just" eaLnBrk="1" hangingPunct="1">
              <a:lnSpc>
                <a:spcPct val="80000"/>
              </a:lnSpc>
              <a:buFontTx/>
              <a:buNone/>
            </a:pPr>
            <a:r>
              <a:rPr lang="lv-LV" sz="2000" i="1" dirty="0" smtClean="0"/>
              <a:t>     </a:t>
            </a:r>
            <a:r>
              <a:rPr lang="lv-LV" sz="2800" i="1" dirty="0" smtClean="0"/>
              <a:t>12 Man vēl ir daudz ko jums teikt, bet šobrīd jūs to vēl nespējat nest.</a:t>
            </a:r>
            <a:endParaRPr lang="lv-LV" sz="2600" dirty="0" smtClean="0"/>
          </a:p>
        </p:txBody>
      </p:sp>
      <p:sp>
        <p:nvSpPr>
          <p:cNvPr id="7" name="Rectangle 6"/>
          <p:cNvSpPr>
            <a:spLocks noChangeArrowheads="1"/>
          </p:cNvSpPr>
          <p:nvPr/>
        </p:nvSpPr>
        <p:spPr bwMode="auto">
          <a:xfrm>
            <a:off x="0" y="765175"/>
            <a:ext cx="8893175" cy="3970338"/>
          </a:xfrm>
          <a:prstGeom prst="rect">
            <a:avLst/>
          </a:prstGeom>
          <a:noFill/>
          <a:ln w="9525">
            <a:noFill/>
            <a:miter lim="800000"/>
            <a:headEnd/>
            <a:tailEnd/>
          </a:ln>
        </p:spPr>
        <p:txBody>
          <a:bodyPr>
            <a:spAutoFit/>
          </a:bodyPr>
          <a:lstStyle/>
          <a:p>
            <a:pPr>
              <a:buFontTx/>
              <a:buChar char="•"/>
            </a:pPr>
            <a:r>
              <a:rPr lang="lv-LV" sz="2800"/>
              <a:t>Ir taču daudzi </a:t>
            </a:r>
            <a:r>
              <a:rPr lang="lv-LV" sz="2800" b="1"/>
              <a:t>panti</a:t>
            </a:r>
            <a:r>
              <a:rPr lang="lv-LV" sz="2800"/>
              <a:t>, kuri izsaka visu </a:t>
            </a:r>
            <a:r>
              <a:rPr lang="lv-LV" sz="2800" b="1"/>
              <a:t>evaņģēlija būtību</a:t>
            </a:r>
            <a:r>
              <a:rPr lang="lv-LV" sz="2800"/>
              <a:t>, piem. Jņ. 3:16:</a:t>
            </a:r>
          </a:p>
          <a:p>
            <a:r>
              <a:rPr lang="lv-LV" sz="2800"/>
              <a:t>“</a:t>
            </a:r>
            <a:r>
              <a:rPr lang="lv-LV" sz="2800" i="1"/>
              <a:t>Jo tik ļoti Dievs pasauli mīlējis, ka Viņš devis Savu vienpiedzimušo Dēlu, lai neviens, kas Viņam tic, nepazustu, bet dabūtu mūžīgo dzīvību</a:t>
            </a:r>
            <a:r>
              <a:rPr lang="lv-LV" sz="2800"/>
              <a:t>”</a:t>
            </a:r>
          </a:p>
          <a:p>
            <a:pPr>
              <a:buFontTx/>
              <a:buChar char="•"/>
            </a:pPr>
            <a:r>
              <a:rPr lang="lv-LV" sz="2800"/>
              <a:t>Tas ir tā, ka tu </a:t>
            </a:r>
            <a:r>
              <a:rPr lang="lv-LV" sz="2800" b="1"/>
              <a:t>visu jau esi pateicis</a:t>
            </a:r>
            <a:r>
              <a:rPr lang="lv-LV" sz="2800"/>
              <a:t>, bet ka </a:t>
            </a:r>
            <a:r>
              <a:rPr lang="lv-LV" sz="2800" b="1"/>
              <a:t>līdz galam</a:t>
            </a:r>
            <a:r>
              <a:rPr lang="lv-LV" sz="2800"/>
              <a:t> vēl </a:t>
            </a:r>
            <a:r>
              <a:rPr lang="lv-LV" sz="2800" b="1"/>
              <a:t>mācekļi</a:t>
            </a:r>
            <a:r>
              <a:rPr lang="lv-LV" sz="2800"/>
              <a:t> visu </a:t>
            </a:r>
            <a:r>
              <a:rPr lang="lv-LV" sz="2800" b="1"/>
              <a:t>nav aptvēruši</a:t>
            </a:r>
          </a:p>
          <a:p>
            <a:pPr>
              <a:buFontTx/>
              <a:buChar char="•"/>
            </a:pPr>
            <a:r>
              <a:rPr lang="lv-LV" sz="2800"/>
              <a:t>Ja </a:t>
            </a:r>
            <a:r>
              <a:rPr lang="lv-LV" sz="2800" b="1"/>
              <a:t>no bezgalības</a:t>
            </a:r>
            <a:r>
              <a:rPr lang="lv-LV" sz="2800"/>
              <a:t> saņem </a:t>
            </a:r>
            <a:r>
              <a:rPr lang="lv-LV" sz="2800" b="1"/>
              <a:t>miljono daļu</a:t>
            </a:r>
            <a:r>
              <a:rPr lang="lv-LV" sz="2800"/>
              <a:t>, tad </a:t>
            </a:r>
            <a:r>
              <a:rPr lang="lv-LV" sz="2800" b="1"/>
              <a:t>saņem visu bezgalību</a:t>
            </a:r>
            <a:endParaRPr lang="lv-LV" sz="2800"/>
          </a:p>
        </p:txBody>
      </p:sp>
      <p:pic>
        <p:nvPicPr>
          <p:cNvPr id="9221" name="Picture 5" descr="http://t2.gstatic.com/images?q=tbn:ANd9GcQbITOvt2beaRkSxwVgHHZiQ5cdIkNbj97Qd-ST0kBi8gHqvqPm"/>
          <p:cNvPicPr>
            <a:picLocks noChangeAspect="1" noChangeArrowheads="1"/>
          </p:cNvPicPr>
          <p:nvPr/>
        </p:nvPicPr>
        <p:blipFill>
          <a:blip r:embed="rId2" cstate="print"/>
          <a:srcRect/>
          <a:stretch>
            <a:fillRect/>
          </a:stretch>
        </p:blipFill>
        <p:spPr bwMode="auto">
          <a:xfrm>
            <a:off x="0" y="4509120"/>
            <a:ext cx="9144000" cy="23488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9221"/>
                                        </p:tgtEl>
                                        <p:attrNameLst>
                                          <p:attrName>style.visibility</p:attrName>
                                        </p:attrNameLst>
                                      </p:cBhvr>
                                      <p:to>
                                        <p:strVal val="visible"/>
                                      </p:to>
                                    </p:set>
                                    <p:animEffect transition="in" filter="fade">
                                      <p:cBhvr>
                                        <p:cTn id="21" dur="2000"/>
                                        <p:tgtEl>
                                          <p:spTgt spid="9221"/>
                                        </p:tgtEl>
                                      </p:cBhvr>
                                    </p:animEffect>
                                  </p:childTnLst>
                                </p:cTn>
                              </p:par>
                            </p:childTnLst>
                          </p:cTn>
                        </p:par>
                        <p:par>
                          <p:cTn id="22" fill="hold">
                            <p:stCondLst>
                              <p:cond delay="4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803</TotalTime>
  <Words>961</Words>
  <Application>Microsoft Office PowerPoint</Application>
  <PresentationFormat>On-screen Show (4:3)</PresentationFormat>
  <Paragraphs>59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Default Design</vt:lpstr>
      <vt:lpstr>Jņ.16:5-15 Svētā Gara darbs</vt:lpstr>
      <vt:lpstr>Jņ.16:5-15 Svētā Gara darbs</vt:lpstr>
      <vt:lpstr>Slide 3</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54</cp:revision>
  <dcterms:created xsi:type="dcterms:W3CDTF">2010-10-07T14:46:11Z</dcterms:created>
  <dcterms:modified xsi:type="dcterms:W3CDTF">2018-04-28T16:34:35Z</dcterms:modified>
</cp:coreProperties>
</file>