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1" r:id="rId2"/>
    <p:sldId id="283" r:id="rId3"/>
    <p:sldId id="276" r:id="rId4"/>
    <p:sldId id="261" r:id="rId5"/>
    <p:sldId id="282" r:id="rId6"/>
    <p:sldId id="268" r:id="rId7"/>
    <p:sldId id="274" r:id="rId8"/>
    <p:sldId id="273"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3" d="100"/>
          <a:sy n="43" d="100"/>
        </p:scale>
        <p:origin x="-68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27BBCDB0-533C-449B-8381-8B357F777480}" type="datetimeFigureOut">
              <a:rPr lang="en-US"/>
              <a:pPr>
                <a:defRPr/>
              </a:pPr>
              <a:t>6/2/2018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A37138FC-02D3-4B03-8FBB-9DF8F1937C2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37138FC-02D3-4B03-8FBB-9DF8F1937C22}" type="slidenum">
              <a:rPr lang="en-US" smtClean="0"/>
              <a:pPr>
                <a:defRPr/>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7FD9FE8-37FA-4B65-9730-9B39D10B9AC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46C8328-3EE8-4DFC-B355-EC0A4401F5A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3FA4878-B72B-42FD-83ED-98AF7932F4CA}"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D0D688E-1FEF-4F88-ABFC-CA54BB1235BF}"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46543DC-C30E-4E0B-BC6E-CB892CF8210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EF794D0-3D6E-4429-B143-FFA03105947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4E0C4A8-5FA3-4F96-A4FB-33B121A1CC1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7F87F9F-1259-496D-92F0-E2BC64AFB45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8E5F63A-B49E-497D-9367-E02E512F4DE5}"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77B183D-E148-418F-A030-37D490B4DF2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6FC9E16-CFB3-4680-8608-4186E5A6AFF2}"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6262BBA-A002-44E8-A5FA-3EC4D73D4EB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19050"/>
            <a:ext cx="8964612" cy="1071563"/>
          </a:xfrm>
        </p:spPr>
        <p:txBody>
          <a:bodyPr/>
          <a:lstStyle/>
          <a:p>
            <a:pPr eaLnBrk="1" hangingPunct="1"/>
            <a:r>
              <a:rPr lang="lv-LV" b="1" dirty="0" smtClean="0"/>
              <a:t>Lk.14:1-4, 7-14 Pazemība</a:t>
            </a:r>
            <a:endParaRPr lang="lv-LV" dirty="0" smtClean="0"/>
          </a:p>
        </p:txBody>
      </p:sp>
      <p:pic>
        <p:nvPicPr>
          <p:cNvPr id="2051"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3.jūn.2018.</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7B82D0DF-B262-4835-9BDB-BDFFC61B52BB}" type="slidenum">
              <a:rPr lang="lv-LV" smtClean="0"/>
              <a:pPr/>
              <a:t>1</a:t>
            </a:fld>
            <a:endParaRPr lang="lv-LV" smtClean="0"/>
          </a:p>
        </p:txBody>
      </p:sp>
      <p:pic>
        <p:nvPicPr>
          <p:cNvPr id="3084" name="Picture 12" descr="http://kairosblog.com/blog/wp-content/uploads/2012/08/Pieter-Bruegel_peasantWedding.jpeg"/>
          <p:cNvPicPr>
            <a:picLocks noChangeAspect="1" noChangeArrowheads="1"/>
          </p:cNvPicPr>
          <p:nvPr/>
        </p:nvPicPr>
        <p:blipFill>
          <a:blip r:embed="rId3"/>
          <a:srcRect/>
          <a:stretch>
            <a:fillRect/>
          </a:stretch>
        </p:blipFill>
        <p:spPr bwMode="auto">
          <a:xfrm>
            <a:off x="571472" y="1142984"/>
            <a:ext cx="7929618" cy="550315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81AA526-FD25-4D9B-A275-536FEFC0939F}"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19050"/>
            <a:ext cx="8964612" cy="1071563"/>
          </a:xfrm>
        </p:spPr>
        <p:txBody>
          <a:bodyPr/>
          <a:lstStyle/>
          <a:p>
            <a:pPr eaLnBrk="1" hangingPunct="1"/>
            <a:r>
              <a:rPr lang="lv-LV" b="1" dirty="0" smtClean="0"/>
              <a:t>Lk.14:1-4,7-14 Pazemība</a:t>
            </a:r>
            <a:endParaRPr lang="lv-LV" dirty="0" smtClean="0"/>
          </a:p>
        </p:txBody>
      </p:sp>
      <p:pic>
        <p:nvPicPr>
          <p:cNvPr id="2051" name="Picture 3" descr="DOVE019"/>
          <p:cNvPicPr>
            <a:picLocks noChangeAspect="1" noChangeArrowheads="1"/>
          </p:cNvPicPr>
          <p:nvPr/>
        </p:nvPicPr>
        <p:blipFill>
          <a:blip r:embed="rId3"/>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3.jūn.2018.</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7B82D0DF-B262-4835-9BDB-BDFFC61B52BB}" type="slidenum">
              <a:rPr lang="lv-LV" smtClean="0"/>
              <a:pPr/>
              <a:t>2</a:t>
            </a:fld>
            <a:endParaRPr lang="lv-LV" smtClean="0"/>
          </a:p>
        </p:txBody>
      </p:sp>
      <p:sp>
        <p:nvSpPr>
          <p:cNvPr id="8" name="Rectangle 3"/>
          <p:cNvSpPr txBox="1">
            <a:spLocks noChangeArrowheads="1"/>
          </p:cNvSpPr>
          <p:nvPr/>
        </p:nvSpPr>
        <p:spPr bwMode="auto">
          <a:xfrm>
            <a:off x="0" y="1285860"/>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lnSpc>
                <a:spcPct val="90000"/>
              </a:lnSpc>
              <a:buFontTx/>
              <a:buNone/>
            </a:pPr>
            <a:r>
              <a:rPr kumimoji="0" lang="lv-LV" sz="2100" b="0" i="1" u="none" strike="noStrike" kern="0" cap="none" spc="0" normalizeH="0" baseline="0" noProof="0" dirty="0" smtClean="0">
                <a:ln>
                  <a:noFill/>
                </a:ln>
                <a:solidFill>
                  <a:schemeClr val="tx1"/>
                </a:solidFill>
                <a:effectLst/>
                <a:uLnTx/>
                <a:uFillTx/>
                <a:latin typeface="+mn-lt"/>
                <a:ea typeface="+mn-ea"/>
                <a:cs typeface="+mn-cs"/>
              </a:rPr>
              <a:t>1 Jēzus kādā sabatā bija iegāja kāda ievērojama farizeja namā maizi ēst, un tie Viņu novēroja.</a:t>
            </a:r>
            <a:r>
              <a:rPr kumimoji="0" lang="lv-LV" sz="2100" b="0" i="1" u="none" strike="noStrike" kern="0" cap="none" spc="0" normalizeH="0" noProof="0" dirty="0" smtClean="0">
                <a:ln>
                  <a:noFill/>
                </a:ln>
                <a:solidFill>
                  <a:schemeClr val="tx1"/>
                </a:solidFill>
                <a:effectLst/>
                <a:uLnTx/>
                <a:uFillTx/>
                <a:latin typeface="+mn-lt"/>
                <a:ea typeface="+mn-ea"/>
                <a:cs typeface="+mn-cs"/>
              </a:rPr>
              <a:t> </a:t>
            </a:r>
            <a:r>
              <a:rPr lang="lv-LV" sz="2100" i="1" dirty="0" smtClean="0"/>
              <a:t>2 Un, lūk, tur bija kāds </a:t>
            </a:r>
            <a:r>
              <a:rPr lang="lv-LV" sz="2100" i="1" dirty="0" err="1" smtClean="0"/>
              <a:t>ūdenssērdzīgs</a:t>
            </a:r>
            <a:r>
              <a:rPr lang="lv-LV" sz="2100" i="1" dirty="0" smtClean="0"/>
              <a:t> cilvēks Viņa priekšā. 3 Un Jēzus, vārdu ņēmis, griezās pie bauslības mācītājiem un farizejiem ar jautājumu: "Vai ir atļauts sabatā dziedināt vai ne?" Bet tie klusēja. 4 Tad Viņš to ņēmis dziedināja un atlaida.</a:t>
            </a:r>
          </a:p>
          <a:p>
            <a:pPr algn="just">
              <a:lnSpc>
                <a:spcPct val="90000"/>
              </a:lnSpc>
            </a:pPr>
            <a:r>
              <a:rPr lang="lv-LV" sz="2100" i="1" dirty="0" smtClean="0"/>
              <a:t>7 Tad Viņš ieraudzījis, ka mielastā saaicinātie viesi cenšas sev izmeklēt labākās vietas pie galda stāstīja tiem līdzību: "Ja tevi kāds aicina kāzās, nesēdies goda vietā, var gadīties, ka ir aicināts kāds cienīgāks par tevi, 9 un ka, viņam atnākot, tas, kurš aicinājis jūs abus, tev sacīs: dod vietu viņam. Un tad tev ar kaunu būs jāieņem pēdējā vieta. 10 Bet, kad tevi aicina, ej un apsēdies pēdējā vietā, lai tas, kas tevi aicinājis, pienācis tev sacītu: draugs, kāp augstāk! Tad tu būsi pagodināts visu viesu priekšā. 11 Jo katrs, kas sevi paaugstina, tiks pazemināts, un, kas sevi pazemina, tas tiks paaugstināts.“12 Viņš sacīja arī uz nama tēvam, kas Viņu bija aicinājis: "Kad tu rīko pusdienas vai vakariņas, neaicini nedz savus draugus, nedz brāļus, nedz radus, nedz bagātus kaimiņus, ka arī viņi tevi neaicinātu un nenotiktu savstarpēja atlīdzināšana. 13 Bet, kad tu rīko mielastu, aicini nabagus, kroplus, tizlus, aklus; 14 un tu būsi svētīgs, jo viņiem nav ar ko tev atlīdzināt; tev tiks atlīdzināts pie taisno augšāmcelšanās."</a:t>
            </a:r>
            <a:endParaRPr lang="en-US" sz="2100" i="1" dirty="0" smtClean="0"/>
          </a:p>
          <a:p>
            <a:pPr algn="just">
              <a:lnSpc>
                <a:spcPct val="90000"/>
              </a:lnSpc>
            </a:pPr>
            <a:endParaRPr lang="en-US" sz="2100" i="1" dirty="0" smtClean="0"/>
          </a:p>
          <a:p>
            <a:pPr algn="just">
              <a:lnSpc>
                <a:spcPct val="90000"/>
              </a:lnSpc>
              <a:buFontTx/>
              <a:buNone/>
            </a:pPr>
            <a:endParaRPr lang="lv-LV" sz="2100" dirty="0" smtClean="0"/>
          </a:p>
          <a:p>
            <a:pPr algn="just">
              <a:lnSpc>
                <a:spcPct val="90000"/>
              </a:lnSpc>
              <a:buFontTx/>
              <a:buNone/>
            </a:pPr>
            <a:endParaRPr lang="en-US" sz="2100" i="1" dirty="0" smtClean="0"/>
          </a:p>
          <a:p>
            <a:pPr marR="0" lvl="0" algn="just" defTabSz="914400" rtl="0" eaLnBrk="0" fontAlgn="base" latinLnBrk="0" hangingPunct="0">
              <a:lnSpc>
                <a:spcPct val="90000"/>
              </a:lnSpc>
              <a:spcBef>
                <a:spcPts val="0"/>
              </a:spcBef>
              <a:spcAft>
                <a:spcPct val="0"/>
              </a:spcAft>
              <a:buClrTx/>
              <a:buSzTx/>
              <a:buFontTx/>
              <a:buNone/>
              <a:tabLst/>
              <a:defRPr/>
            </a:pPr>
            <a:endParaRPr kumimoji="0" lang="en-US" sz="21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 calcmode="lin" valueType="num">
                                      <p:cBhvr additive="base">
                                        <p:cTn id="12"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2" name="Picture 6" descr="http://www.turnbacktogod.com/wp-content/uploads/2010/03/Jesus-washing-feet-12.jpg"/>
          <p:cNvPicPr>
            <a:picLocks noChangeAspect="1" noChangeArrowheads="1"/>
          </p:cNvPicPr>
          <p:nvPr/>
        </p:nvPicPr>
        <p:blipFill>
          <a:blip r:embed="rId2"/>
          <a:srcRect/>
          <a:stretch>
            <a:fillRect/>
          </a:stretch>
        </p:blipFill>
        <p:spPr bwMode="auto">
          <a:xfrm>
            <a:off x="5715008" y="500042"/>
            <a:ext cx="3428992" cy="5715017"/>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908050"/>
            <a:ext cx="6072188" cy="5262563"/>
          </a:xfrm>
          <a:prstGeom prst="rect">
            <a:avLst/>
          </a:prstGeom>
          <a:noFill/>
          <a:ln w="9525">
            <a:noFill/>
            <a:miter lim="800000"/>
            <a:headEnd/>
            <a:tailEnd/>
          </a:ln>
        </p:spPr>
        <p:txBody>
          <a:bodyPr>
            <a:spAutoFit/>
          </a:bodyPr>
          <a:lstStyle/>
          <a:p>
            <a:pPr>
              <a:buFont typeface="Arial" charset="0"/>
              <a:buChar char="•"/>
            </a:pPr>
            <a:r>
              <a:rPr lang="lv-LV" sz="2800" b="1" dirty="0"/>
              <a:t>Pazemība nenozīmē pazemošanu!</a:t>
            </a:r>
            <a:r>
              <a:rPr lang="lv-LV" sz="2800" dirty="0"/>
              <a:t> </a:t>
            </a:r>
          </a:p>
          <a:p>
            <a:pPr>
              <a:buFont typeface="Arial" charset="0"/>
              <a:buChar char="•"/>
            </a:pPr>
            <a:r>
              <a:rPr lang="lv-LV" sz="2800" b="1" dirty="0"/>
              <a:t>Pazemība </a:t>
            </a:r>
            <a:r>
              <a:rPr lang="lv-LV" sz="2800" dirty="0"/>
              <a:t>nenozīmē, ka tu</a:t>
            </a:r>
            <a:r>
              <a:rPr lang="lv-LV" sz="2800" b="1" dirty="0"/>
              <a:t> ļauj otram sevi pazemot</a:t>
            </a:r>
            <a:r>
              <a:rPr lang="lv-LV" sz="2800" dirty="0"/>
              <a:t>, vai</a:t>
            </a:r>
            <a:r>
              <a:rPr lang="lv-LV" sz="2800" b="1" dirty="0"/>
              <a:t> </a:t>
            </a:r>
            <a:r>
              <a:rPr lang="lv-LV" sz="2800" dirty="0"/>
              <a:t>ka tu </a:t>
            </a:r>
            <a:r>
              <a:rPr lang="lv-LV" sz="2800" b="1" dirty="0"/>
              <a:t>noliec sevi par kājslauķi citiem.</a:t>
            </a:r>
          </a:p>
          <a:p>
            <a:pPr>
              <a:buFont typeface="Arial" charset="0"/>
              <a:buChar char="•"/>
            </a:pPr>
            <a:r>
              <a:rPr lang="lv-LV" sz="2800" b="1" dirty="0"/>
              <a:t>Pilnīga mīlestība</a:t>
            </a:r>
            <a:r>
              <a:rPr lang="lv-LV" sz="2800" dirty="0"/>
              <a:t> bez </a:t>
            </a:r>
            <a:r>
              <a:rPr lang="lv-LV" sz="2800" b="1" dirty="0"/>
              <a:t>pazemības</a:t>
            </a:r>
            <a:r>
              <a:rPr lang="lv-LV" sz="2800" dirty="0"/>
              <a:t> </a:t>
            </a:r>
            <a:r>
              <a:rPr lang="lv-LV" sz="2800" b="1" dirty="0"/>
              <a:t>nav iespējama!</a:t>
            </a:r>
            <a:endParaRPr lang="lv-LV" sz="2800" dirty="0"/>
          </a:p>
          <a:p>
            <a:pPr>
              <a:buFont typeface="Arial" charset="0"/>
              <a:buChar char="•"/>
            </a:pPr>
            <a:r>
              <a:rPr lang="lv-LV" sz="2800" b="1" dirty="0"/>
              <a:t>Jēzus</a:t>
            </a:r>
            <a:r>
              <a:rPr lang="lv-LV" sz="2800" dirty="0"/>
              <a:t> – vai tad tas, ka Viņš </a:t>
            </a:r>
            <a:r>
              <a:rPr lang="lv-LV" sz="2800" b="1" dirty="0"/>
              <a:t>mazgāja</a:t>
            </a:r>
            <a:r>
              <a:rPr lang="lv-LV" sz="2800" dirty="0"/>
              <a:t> mācekļiem </a:t>
            </a:r>
            <a:r>
              <a:rPr lang="lv-LV" sz="2800" b="1" dirty="0"/>
              <a:t>kājas</a:t>
            </a:r>
            <a:r>
              <a:rPr lang="lv-LV" sz="2800" dirty="0"/>
              <a:t> – </a:t>
            </a:r>
            <a:r>
              <a:rPr lang="lv-LV" sz="2800" b="1" dirty="0"/>
              <a:t>padarīja </a:t>
            </a:r>
            <a:r>
              <a:rPr lang="lv-LV" sz="2800" b="1" dirty="0" smtClean="0"/>
              <a:t>sevi zemāku </a:t>
            </a:r>
            <a:r>
              <a:rPr lang="lv-LV" sz="2800" b="1" dirty="0"/>
              <a:t>par citiem</a:t>
            </a:r>
            <a:r>
              <a:rPr lang="lv-LV" sz="2800" dirty="0"/>
              <a:t>?</a:t>
            </a:r>
          </a:p>
          <a:p>
            <a:pPr>
              <a:buFont typeface="Arial" charset="0"/>
              <a:buChar char="•"/>
            </a:pPr>
            <a:r>
              <a:rPr lang="lv-LV" sz="2800" b="1" dirty="0"/>
              <a:t>Pazemīgs</a:t>
            </a:r>
            <a:r>
              <a:rPr lang="lv-LV" sz="2800" dirty="0"/>
              <a:t> </a:t>
            </a:r>
            <a:r>
              <a:rPr lang="lv-LV" sz="2800" dirty="0" smtClean="0"/>
              <a:t>cilvēks </a:t>
            </a:r>
            <a:r>
              <a:rPr lang="lv-LV" sz="2800" b="1" dirty="0"/>
              <a:t>pret citiem </a:t>
            </a:r>
            <a:r>
              <a:rPr lang="lv-LV" sz="2800" dirty="0"/>
              <a:t>cilvēkiem</a:t>
            </a:r>
            <a:r>
              <a:rPr lang="lv-LV" sz="2800" b="1" dirty="0"/>
              <a:t> izturas </a:t>
            </a:r>
            <a:r>
              <a:rPr lang="lv-LV" sz="2800" b="1" dirty="0" smtClean="0"/>
              <a:t>kā pret augstākiem </a:t>
            </a:r>
            <a:r>
              <a:rPr lang="lv-LV" sz="2800" b="1" dirty="0"/>
              <a:t>par tevi. </a:t>
            </a:r>
            <a:endParaRPr lang="lv-LV" sz="2800" dirty="0"/>
          </a:p>
        </p:txBody>
      </p:sp>
      <p:sp>
        <p:nvSpPr>
          <p:cNvPr id="3077" name="Slide Number Placeholder 3"/>
          <p:cNvSpPr>
            <a:spLocks noGrp="1"/>
          </p:cNvSpPr>
          <p:nvPr>
            <p:ph type="sldNum" sz="quarter" idx="12"/>
          </p:nvPr>
        </p:nvSpPr>
        <p:spPr>
          <a:noFill/>
        </p:spPr>
        <p:txBody>
          <a:bodyPr/>
          <a:lstStyle/>
          <a:p>
            <a:fld id="{507F3067-700D-4AC5-98EA-863F52FA2C2D}" type="slidenum">
              <a:rPr lang="lv-LV" smtClean="0"/>
              <a:pPr/>
              <a:t>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 1 Jēzus kādā sabatā bija iegāja kāda ievērojama farizeja namā maizi ēst, un tie Viņu novēroja. </a:t>
            </a:r>
            <a:endParaRPr lang="en-US" sz="2600" i="1" dirty="0" smtClean="0"/>
          </a:p>
        </p:txBody>
      </p:sp>
      <p:sp>
        <p:nvSpPr>
          <p:cNvPr id="7" name="Rectangle 6"/>
          <p:cNvSpPr>
            <a:spLocks noChangeArrowheads="1"/>
          </p:cNvSpPr>
          <p:nvPr/>
        </p:nvSpPr>
        <p:spPr bwMode="auto">
          <a:xfrm>
            <a:off x="0" y="928670"/>
            <a:ext cx="6000750" cy="3108543"/>
          </a:xfrm>
          <a:prstGeom prst="rect">
            <a:avLst/>
          </a:prstGeom>
          <a:noFill/>
          <a:ln w="9525">
            <a:noFill/>
            <a:miter lim="800000"/>
            <a:headEnd/>
            <a:tailEnd/>
          </a:ln>
        </p:spPr>
        <p:txBody>
          <a:bodyPr>
            <a:spAutoFit/>
          </a:bodyPr>
          <a:lstStyle/>
          <a:p>
            <a:pPr>
              <a:buFontTx/>
              <a:buChar char="•"/>
            </a:pPr>
            <a:r>
              <a:rPr lang="lv-LV" sz="2800" b="1" dirty="0" smtClean="0"/>
              <a:t>Farizejs</a:t>
            </a:r>
            <a:r>
              <a:rPr lang="lv-LV" sz="2800" dirty="0" smtClean="0"/>
              <a:t> </a:t>
            </a:r>
            <a:r>
              <a:rPr lang="lv-LV" sz="2800" b="1" dirty="0" smtClean="0"/>
              <a:t>aicina Jēzu </a:t>
            </a:r>
            <a:r>
              <a:rPr lang="lv-LV" sz="2800" dirty="0" smtClean="0"/>
              <a:t>savā namā!</a:t>
            </a:r>
            <a:endParaRPr lang="lv-LV" sz="2800" dirty="0"/>
          </a:p>
          <a:p>
            <a:pPr>
              <a:buFontTx/>
              <a:buChar char="•"/>
            </a:pPr>
            <a:r>
              <a:rPr lang="lv-LV" sz="2800" b="1" dirty="0" smtClean="0"/>
              <a:t>Farizeji</a:t>
            </a:r>
            <a:r>
              <a:rPr lang="lv-LV" sz="2800" dirty="0" smtClean="0"/>
              <a:t> un </a:t>
            </a:r>
            <a:r>
              <a:rPr lang="lv-LV" sz="2800" b="1" dirty="0" smtClean="0"/>
              <a:t>Rakstu mācītāji</a:t>
            </a:r>
            <a:r>
              <a:rPr lang="lv-LV" sz="2800" b="1" dirty="0" smtClean="0"/>
              <a:t> </a:t>
            </a:r>
            <a:r>
              <a:rPr lang="lv-LV" sz="2800" b="1" dirty="0"/>
              <a:t>Viņu novēroja</a:t>
            </a:r>
            <a:r>
              <a:rPr lang="lv-LV" sz="2800" dirty="0"/>
              <a:t>, </a:t>
            </a:r>
            <a:r>
              <a:rPr lang="lv-LV" sz="2800" b="1" dirty="0"/>
              <a:t>spriezdami</a:t>
            </a:r>
            <a:r>
              <a:rPr lang="lv-LV" sz="2800" dirty="0"/>
              <a:t> par Viņu pēc </a:t>
            </a:r>
            <a:r>
              <a:rPr lang="lv-LV" sz="2800" b="1" dirty="0"/>
              <a:t>pasaules</a:t>
            </a:r>
            <a:r>
              <a:rPr lang="lv-LV" sz="2800" dirty="0"/>
              <a:t> </a:t>
            </a:r>
            <a:r>
              <a:rPr lang="lv-LV" sz="2800" b="1" dirty="0"/>
              <a:t>mērauklas.</a:t>
            </a:r>
          </a:p>
          <a:p>
            <a:pPr>
              <a:buFontTx/>
              <a:buChar char="•"/>
            </a:pPr>
            <a:r>
              <a:rPr lang="lv-LV" sz="2800" b="1" dirty="0"/>
              <a:t>Paradoksāli:</a:t>
            </a:r>
            <a:r>
              <a:rPr lang="lv-LV" sz="2800" dirty="0"/>
              <a:t> viņi visi domā, ka </a:t>
            </a:r>
            <a:r>
              <a:rPr lang="lv-LV" sz="2800" b="1" dirty="0"/>
              <a:t>viņi tiesā Jēzu</a:t>
            </a:r>
            <a:r>
              <a:rPr lang="lv-LV" sz="2800" dirty="0"/>
              <a:t>, bet </a:t>
            </a:r>
            <a:r>
              <a:rPr lang="lv-LV" sz="2800" b="1" dirty="0"/>
              <a:t>patiesībā</a:t>
            </a:r>
            <a:r>
              <a:rPr lang="lv-LV" sz="2800" dirty="0"/>
              <a:t> ir </a:t>
            </a:r>
            <a:r>
              <a:rPr lang="lv-LV" sz="2800" b="1" dirty="0"/>
              <a:t>otrādi</a:t>
            </a:r>
            <a:r>
              <a:rPr lang="lv-LV" sz="2800" dirty="0"/>
              <a:t>, </a:t>
            </a:r>
            <a:r>
              <a:rPr lang="lv-LV" sz="2800" b="1" dirty="0"/>
              <a:t>Jēzus spriež</a:t>
            </a:r>
            <a:r>
              <a:rPr lang="lv-LV" sz="2800" dirty="0"/>
              <a:t> </a:t>
            </a:r>
            <a:r>
              <a:rPr lang="lv-LV" sz="2800" b="1" dirty="0"/>
              <a:t>tiesu</a:t>
            </a:r>
            <a:r>
              <a:rPr lang="lv-LV" sz="2800" dirty="0"/>
              <a:t> pār viņiem.</a:t>
            </a:r>
          </a:p>
        </p:txBody>
      </p:sp>
      <p:sp>
        <p:nvSpPr>
          <p:cNvPr id="4100" name="Slide Number Placeholder 3"/>
          <p:cNvSpPr>
            <a:spLocks noGrp="1"/>
          </p:cNvSpPr>
          <p:nvPr>
            <p:ph type="sldNum" sz="quarter" idx="12"/>
          </p:nvPr>
        </p:nvSpPr>
        <p:spPr>
          <a:noFill/>
        </p:spPr>
        <p:txBody>
          <a:bodyPr/>
          <a:lstStyle/>
          <a:p>
            <a:fld id="{E2C63DA6-DDD3-40A0-8E19-776139458F8A}" type="slidenum">
              <a:rPr lang="lv-LV" smtClean="0"/>
              <a:pPr/>
              <a:t>4</a:t>
            </a:fld>
            <a:endParaRPr lang="lv-LV" smtClean="0"/>
          </a:p>
        </p:txBody>
      </p:sp>
      <p:pic>
        <p:nvPicPr>
          <p:cNvPr id="5126" name="Picture 6" descr="https://encrypted-tbn1.google.com/images?q=tbn:ANd9GcQ_eBvwbYSZRgGxzz4CA5oWlINZxYAaVMEKcbXUTpbm6rUqJcllTw"/>
          <p:cNvPicPr>
            <a:picLocks noChangeAspect="1" noChangeArrowheads="1"/>
          </p:cNvPicPr>
          <p:nvPr/>
        </p:nvPicPr>
        <p:blipFill>
          <a:blip r:embed="rId2"/>
          <a:srcRect/>
          <a:stretch>
            <a:fillRect/>
          </a:stretch>
        </p:blipFill>
        <p:spPr bwMode="auto">
          <a:xfrm>
            <a:off x="5840248" y="1000108"/>
            <a:ext cx="3303752" cy="2928958"/>
          </a:xfrm>
          <a:prstGeom prst="rect">
            <a:avLst/>
          </a:prstGeom>
          <a:ln>
            <a:noFill/>
          </a:ln>
          <a:effectLst>
            <a:softEdge rad="112500"/>
          </a:effectLst>
        </p:spPr>
      </p:pic>
      <p:pic>
        <p:nvPicPr>
          <p:cNvPr id="5128" name="Picture 8" descr="http://www.anthonyslombardo.com/jesusonclouds.jpg"/>
          <p:cNvPicPr>
            <a:picLocks noChangeAspect="1" noChangeArrowheads="1"/>
          </p:cNvPicPr>
          <p:nvPr/>
        </p:nvPicPr>
        <p:blipFill>
          <a:blip r:embed="rId3"/>
          <a:srcRect/>
          <a:stretch>
            <a:fillRect/>
          </a:stretch>
        </p:blipFill>
        <p:spPr bwMode="auto">
          <a:xfrm>
            <a:off x="642910" y="4019550"/>
            <a:ext cx="7715304" cy="28384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128"/>
                                        </p:tgtEl>
                                        <p:attrNameLst>
                                          <p:attrName>style.visibility</p:attrName>
                                        </p:attrNameLst>
                                      </p:cBhvr>
                                      <p:to>
                                        <p:strVal val="visible"/>
                                      </p:to>
                                    </p:set>
                                    <p:animEffect transition="in" filter="fade">
                                      <p:cBhvr>
                                        <p:cTn id="15" dur="2000"/>
                                        <p:tgtEl>
                                          <p:spTgt spid="5128"/>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 2 Un, lūk, tur bija kāds </a:t>
            </a:r>
            <a:r>
              <a:rPr lang="lv-LV" sz="2800" i="1" dirty="0" err="1" smtClean="0"/>
              <a:t>ūdenssērdzīgs</a:t>
            </a:r>
            <a:r>
              <a:rPr lang="lv-LV" sz="2800" i="1" dirty="0" smtClean="0"/>
              <a:t> cilvēks Viņa priekšā. 3 Un Jēzus, vārdu ņēmis, griezās pie bauslības mācītājiem un farizejiem ar jautājumu: "Vai ir atļauts sabatā dziedināt vai ne?" Bet tie klusēja. 4 Tad Viņš to ņēmis dziedināja un atlaida.</a:t>
            </a:r>
            <a:endParaRPr lang="lv-LV" sz="2800"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2000250"/>
            <a:ext cx="9144000" cy="1384300"/>
          </a:xfrm>
          <a:prstGeom prst="rect">
            <a:avLst/>
          </a:prstGeom>
          <a:noFill/>
          <a:ln w="9525">
            <a:noFill/>
            <a:miter lim="800000"/>
            <a:headEnd/>
            <a:tailEnd/>
          </a:ln>
        </p:spPr>
        <p:txBody>
          <a:bodyPr>
            <a:spAutoFit/>
          </a:bodyPr>
          <a:lstStyle/>
          <a:p>
            <a:pPr>
              <a:buFontTx/>
              <a:buChar char="•"/>
            </a:pPr>
            <a:r>
              <a:rPr lang="lv-LV" sz="2800" b="1" dirty="0"/>
              <a:t>Farizeji</a:t>
            </a:r>
            <a:r>
              <a:rPr lang="lv-LV" sz="2800" dirty="0"/>
              <a:t> bija uztaisījuši arī </a:t>
            </a:r>
            <a:r>
              <a:rPr lang="lv-LV" sz="2800" b="1" dirty="0"/>
              <a:t>lamatas</a:t>
            </a:r>
            <a:r>
              <a:rPr lang="lv-LV" sz="2800" dirty="0"/>
              <a:t> </a:t>
            </a:r>
            <a:r>
              <a:rPr lang="lv-LV" sz="2800" b="1" dirty="0"/>
              <a:t>Jēzum</a:t>
            </a:r>
            <a:r>
              <a:rPr lang="lv-LV" sz="2800" dirty="0"/>
              <a:t>, </a:t>
            </a:r>
            <a:r>
              <a:rPr lang="lv-LV" sz="2800" b="1" dirty="0"/>
              <a:t>ataicinājuši</a:t>
            </a:r>
            <a:r>
              <a:rPr lang="lv-LV" sz="2800" dirty="0"/>
              <a:t> kādu </a:t>
            </a:r>
            <a:r>
              <a:rPr lang="lv-LV" sz="2800" b="1" dirty="0" err="1"/>
              <a:t>ūdensserdzīgu</a:t>
            </a:r>
            <a:r>
              <a:rPr lang="lv-LV" sz="2800" dirty="0"/>
              <a:t> cilvēku. </a:t>
            </a:r>
          </a:p>
          <a:p>
            <a:pPr>
              <a:buFontTx/>
              <a:buChar char="•"/>
            </a:pPr>
            <a:r>
              <a:rPr lang="lv-LV" sz="2800" b="1" dirty="0" smtClean="0"/>
              <a:t>Jēzus pazemojas </a:t>
            </a:r>
            <a:r>
              <a:rPr lang="lv-LV" sz="2800" dirty="0" smtClean="0"/>
              <a:t>pie šī </a:t>
            </a:r>
            <a:r>
              <a:rPr lang="lv-LV" sz="2800" b="1" dirty="0" smtClean="0"/>
              <a:t>vīra</a:t>
            </a:r>
            <a:r>
              <a:rPr lang="lv-LV" sz="2800" dirty="0" smtClean="0"/>
              <a:t> un viņu </a:t>
            </a:r>
            <a:r>
              <a:rPr lang="lv-LV" sz="2800" b="1" dirty="0" smtClean="0"/>
              <a:t>dziedina!</a:t>
            </a:r>
            <a:endParaRPr lang="lv-LV" sz="2800" dirty="0"/>
          </a:p>
        </p:txBody>
      </p:sp>
      <p:sp>
        <p:nvSpPr>
          <p:cNvPr id="5124" name="Slide Number Placeholder 3"/>
          <p:cNvSpPr>
            <a:spLocks noGrp="1"/>
          </p:cNvSpPr>
          <p:nvPr>
            <p:ph type="sldNum" sz="quarter" idx="12"/>
          </p:nvPr>
        </p:nvSpPr>
        <p:spPr>
          <a:noFill/>
        </p:spPr>
        <p:txBody>
          <a:bodyPr/>
          <a:lstStyle/>
          <a:p>
            <a:fld id="{6EDD7E44-B814-4FC4-9DE9-9854764E0C34}" type="slidenum">
              <a:rPr lang="lv-LV" smtClean="0"/>
              <a:pPr/>
              <a:t>5</a:t>
            </a:fld>
            <a:endParaRPr lang="lv-LV" smtClean="0"/>
          </a:p>
        </p:txBody>
      </p:sp>
      <p:pic>
        <p:nvPicPr>
          <p:cNvPr id="34818" name="Picture 2" descr="http://www.wga.hu/art/r/rubens/12religi/39religi.jpg"/>
          <p:cNvPicPr>
            <a:picLocks noChangeAspect="1" noChangeArrowheads="1"/>
          </p:cNvPicPr>
          <p:nvPr/>
        </p:nvPicPr>
        <p:blipFill>
          <a:blip r:embed="rId2"/>
          <a:srcRect/>
          <a:stretch>
            <a:fillRect/>
          </a:stretch>
        </p:blipFill>
        <p:spPr bwMode="auto">
          <a:xfrm>
            <a:off x="1285852" y="3286124"/>
            <a:ext cx="7072362"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4818"/>
                                        </p:tgtEl>
                                        <p:attrNameLst>
                                          <p:attrName>style.visibility</p:attrName>
                                        </p:attrNameLst>
                                      </p:cBhvr>
                                      <p:to>
                                        <p:strVal val="visible"/>
                                      </p:to>
                                    </p:set>
                                    <p:animEffect transition="in" filter="fade">
                                      <p:cBhvr>
                                        <p:cTn id="11" dur="2000"/>
                                        <p:tgtEl>
                                          <p:spTgt spid="348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71438"/>
            <a:ext cx="9501188" cy="2205038"/>
          </a:xfrm>
        </p:spPr>
        <p:txBody>
          <a:bodyPr/>
          <a:lstStyle/>
          <a:p>
            <a:pPr algn="just">
              <a:buFontTx/>
              <a:buNone/>
            </a:pPr>
            <a:r>
              <a:rPr lang="lv-LV" sz="2700" i="1" smtClean="0"/>
              <a:t>    7 Tad Viņš ieraudzījis, ka mielastā saaicinātie viesi cenšas sev izmeklēt labākās vietas pie galda stāstīja tiem līdzību: "Ja tevi kāds aicina kāzās, nesēdies goda vietā, var gadīties, ka ir aicināts kāds cienīgāks par tevi, 9 un ka, viņam atnākot, tas, kurš aicinājis jūs abus, tev sacīs: dod vietu viņam. Un tad tev ar kaunu būs jāieņem pēdējā vieta. </a:t>
            </a:r>
            <a:endParaRPr lang="en-US" sz="2700" i="1" smtClean="0"/>
          </a:p>
        </p:txBody>
      </p:sp>
      <p:sp>
        <p:nvSpPr>
          <p:cNvPr id="7" name="Rectangle 6"/>
          <p:cNvSpPr>
            <a:spLocks noChangeArrowheads="1"/>
          </p:cNvSpPr>
          <p:nvPr/>
        </p:nvSpPr>
        <p:spPr bwMode="auto">
          <a:xfrm>
            <a:off x="0" y="2500313"/>
            <a:ext cx="5715000" cy="4400550"/>
          </a:xfrm>
          <a:prstGeom prst="rect">
            <a:avLst/>
          </a:prstGeom>
          <a:noFill/>
          <a:ln w="9525">
            <a:noFill/>
            <a:miter lim="800000"/>
            <a:headEnd/>
            <a:tailEnd/>
          </a:ln>
        </p:spPr>
        <p:txBody>
          <a:bodyPr>
            <a:spAutoFit/>
          </a:bodyPr>
          <a:lstStyle/>
          <a:p>
            <a:pPr>
              <a:buFontTx/>
              <a:buChar char="•"/>
            </a:pPr>
            <a:r>
              <a:rPr lang="lv-LV" sz="2800" b="1"/>
              <a:t>Ieņem labākas vietas</a:t>
            </a:r>
            <a:r>
              <a:rPr lang="lv-LV" sz="2800"/>
              <a:t>, pie </a:t>
            </a:r>
            <a:r>
              <a:rPr lang="lv-LV" sz="2800" b="1"/>
              <a:t>bagātākiem</a:t>
            </a:r>
            <a:r>
              <a:rPr lang="lv-LV" sz="2800"/>
              <a:t>, cerot, ka varbūt arī viņiem kāda daļa </a:t>
            </a:r>
            <a:r>
              <a:rPr lang="lv-LV" sz="2800" b="1"/>
              <a:t>bagātības atkrīt.</a:t>
            </a:r>
            <a:endParaRPr lang="lv-LV" sz="2800"/>
          </a:p>
          <a:p>
            <a:pPr>
              <a:buFontTx/>
              <a:buChar char="•"/>
            </a:pPr>
            <a:r>
              <a:rPr lang="lv-LV" sz="2800" b="1"/>
              <a:t>Dīvaini</a:t>
            </a:r>
            <a:r>
              <a:rPr lang="lv-LV" sz="2800"/>
              <a:t>, ka bieži vien cilvēki tieši </a:t>
            </a:r>
            <a:r>
              <a:rPr lang="lv-LV" sz="2800" b="1"/>
              <a:t>dievkalpojumā </a:t>
            </a:r>
            <a:r>
              <a:rPr lang="lv-LV" sz="2800"/>
              <a:t>ieņem </a:t>
            </a:r>
            <a:r>
              <a:rPr lang="lv-LV" sz="2800" b="1"/>
              <a:t>pēdējās rindas</a:t>
            </a:r>
            <a:r>
              <a:rPr lang="lv-LV" sz="2800"/>
              <a:t>, bet </a:t>
            </a:r>
            <a:r>
              <a:rPr lang="lv-LV" sz="2800" b="1"/>
              <a:t>kāzās – pirmās.</a:t>
            </a:r>
          </a:p>
          <a:p>
            <a:pPr>
              <a:buFontTx/>
              <a:buChar char="•"/>
            </a:pPr>
            <a:r>
              <a:rPr lang="lv-LV" sz="2800"/>
              <a:t>Jēzus parāda kādu </a:t>
            </a:r>
            <a:r>
              <a:rPr lang="lv-LV" sz="2800" b="1"/>
              <a:t>kaunu</a:t>
            </a:r>
            <a:r>
              <a:rPr lang="lv-LV" sz="2800"/>
              <a:t> var </a:t>
            </a:r>
            <a:r>
              <a:rPr lang="lv-LV" sz="2800" b="1"/>
              <a:t>piedzīvot</a:t>
            </a:r>
            <a:r>
              <a:rPr lang="lv-LV" sz="2800"/>
              <a:t> tad, ja </a:t>
            </a:r>
            <a:r>
              <a:rPr lang="lv-LV" sz="2800" b="1"/>
              <a:t>ar pazemību</a:t>
            </a:r>
            <a:r>
              <a:rPr lang="lv-LV" sz="2800"/>
              <a:t> </a:t>
            </a:r>
            <a:r>
              <a:rPr lang="lv-LV" sz="2800" b="1"/>
              <a:t>neizturas</a:t>
            </a:r>
            <a:r>
              <a:rPr lang="lv-LV" sz="2800"/>
              <a:t> pret apkārtējiem </a:t>
            </a:r>
            <a:r>
              <a:rPr lang="lv-LV" sz="2800" b="1"/>
              <a:t>cilvēkiem</a:t>
            </a:r>
            <a:r>
              <a:rPr lang="lv-LV" sz="2800"/>
              <a:t>.</a:t>
            </a:r>
          </a:p>
        </p:txBody>
      </p:sp>
      <p:sp>
        <p:nvSpPr>
          <p:cNvPr id="6148" name="Slide Number Placeholder 3"/>
          <p:cNvSpPr>
            <a:spLocks noGrp="1"/>
          </p:cNvSpPr>
          <p:nvPr>
            <p:ph type="sldNum" sz="quarter" idx="12"/>
          </p:nvPr>
        </p:nvSpPr>
        <p:spPr>
          <a:noFill/>
        </p:spPr>
        <p:txBody>
          <a:bodyPr/>
          <a:lstStyle/>
          <a:p>
            <a:fld id="{BBD6D75C-6509-4576-A9FD-10ACD953DD55}" type="slidenum">
              <a:rPr lang="lv-LV" smtClean="0"/>
              <a:pPr/>
              <a:t>6</a:t>
            </a:fld>
            <a:endParaRPr lang="lv-LV" smtClean="0"/>
          </a:p>
        </p:txBody>
      </p:sp>
      <p:pic>
        <p:nvPicPr>
          <p:cNvPr id="6152" name="Picture 8" descr="http://dailyproverbsdotnet.files.wordpress.com/2012/08/banquet-in-the-great-hall.jpg"/>
          <p:cNvPicPr>
            <a:picLocks noChangeAspect="1" noChangeArrowheads="1"/>
          </p:cNvPicPr>
          <p:nvPr/>
        </p:nvPicPr>
        <p:blipFill>
          <a:blip r:embed="rId2"/>
          <a:srcRect/>
          <a:stretch>
            <a:fillRect/>
          </a:stretch>
        </p:blipFill>
        <p:spPr bwMode="auto">
          <a:xfrm>
            <a:off x="5500695" y="2396794"/>
            <a:ext cx="3643306" cy="44612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2"/>
                                        </p:tgtEl>
                                        <p:attrNameLst>
                                          <p:attrName>style.visibility</p:attrName>
                                        </p:attrNameLst>
                                      </p:cBhvr>
                                      <p:to>
                                        <p:strVal val="visible"/>
                                      </p:to>
                                    </p:set>
                                    <p:animEffect transition="in" filter="fade">
                                      <p:cBhvr>
                                        <p:cTn id="11" dur="2000"/>
                                        <p:tgtEl>
                                          <p:spTgt spid="615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a:buFontTx/>
              <a:buNone/>
            </a:pPr>
            <a:r>
              <a:rPr lang="lv-LV" sz="2800" i="1" smtClean="0"/>
              <a:t>   10 Bet, kad tevi aicina, ej un apsēdies pēdējā vietā, lai tas, kas tevi aicinājis, pienācis tev sacītu: draugs, kāp augstāk! Tad tu būsi pagodināts visu viesu priekšā. 11 Jo katrs, kas sevi paaugstina, tiks pazemināts, un, kas sevi pazemina, tas tiks paaugstināts."</a:t>
            </a:r>
            <a:endParaRPr lang="lv-LV" sz="2800" smtClean="0"/>
          </a:p>
        </p:txBody>
      </p:sp>
      <p:sp>
        <p:nvSpPr>
          <p:cNvPr id="7" name="Rectangle 6"/>
          <p:cNvSpPr>
            <a:spLocks noChangeArrowheads="1"/>
          </p:cNvSpPr>
          <p:nvPr/>
        </p:nvSpPr>
        <p:spPr bwMode="auto">
          <a:xfrm>
            <a:off x="0" y="2143125"/>
            <a:ext cx="5643563" cy="4832350"/>
          </a:xfrm>
          <a:prstGeom prst="rect">
            <a:avLst/>
          </a:prstGeom>
          <a:noFill/>
          <a:ln w="9525">
            <a:noFill/>
            <a:miter lim="800000"/>
            <a:headEnd/>
            <a:tailEnd/>
          </a:ln>
        </p:spPr>
        <p:txBody>
          <a:bodyPr>
            <a:spAutoFit/>
          </a:bodyPr>
          <a:lstStyle/>
          <a:p>
            <a:pPr>
              <a:buFontTx/>
              <a:buChar char="•"/>
            </a:pPr>
            <a:r>
              <a:rPr lang="lv-LV" sz="2800" b="1"/>
              <a:t>Pazemīgam būt</a:t>
            </a:r>
            <a:r>
              <a:rPr lang="lv-LV" sz="2800"/>
              <a:t> vienmēr </a:t>
            </a:r>
            <a:r>
              <a:rPr lang="lv-LV" sz="2800" b="1"/>
              <a:t>atmaksājās</a:t>
            </a:r>
            <a:r>
              <a:rPr lang="lv-LV" sz="2800"/>
              <a:t>!</a:t>
            </a:r>
          </a:p>
          <a:p>
            <a:pPr>
              <a:buFontTx/>
              <a:buChar char="•"/>
            </a:pPr>
            <a:r>
              <a:rPr lang="lv-LV" sz="2800"/>
              <a:t>Ja būsi cienīgs, tad </a:t>
            </a:r>
            <a:r>
              <a:rPr lang="lv-LV" sz="2800" b="1"/>
              <a:t>viesību organizators</a:t>
            </a:r>
            <a:r>
              <a:rPr lang="lv-LV" sz="2800"/>
              <a:t> tev </a:t>
            </a:r>
            <a:r>
              <a:rPr lang="lv-LV" sz="2800" b="1"/>
              <a:t>izrādīs godu</a:t>
            </a:r>
            <a:r>
              <a:rPr lang="lv-LV" sz="2800"/>
              <a:t> un tevi </a:t>
            </a:r>
            <a:r>
              <a:rPr lang="lv-LV" sz="2800" b="1"/>
              <a:t>aicinās ieņemt labāku vietu</a:t>
            </a:r>
            <a:r>
              <a:rPr lang="lv-LV" sz="2800"/>
              <a:t>.</a:t>
            </a:r>
          </a:p>
          <a:p>
            <a:pPr>
              <a:buFontTx/>
              <a:buChar char="•"/>
            </a:pPr>
            <a:r>
              <a:rPr lang="lv-LV" sz="2800"/>
              <a:t>Īstu </a:t>
            </a:r>
            <a:r>
              <a:rPr lang="lv-LV" sz="2800" b="1"/>
              <a:t>pazemību</a:t>
            </a:r>
            <a:r>
              <a:rPr lang="lv-LV" sz="2800"/>
              <a:t> nevar ilgtermiņā </a:t>
            </a:r>
            <a:r>
              <a:rPr lang="lv-LV" sz="2800" b="1"/>
              <a:t>notēlot</a:t>
            </a:r>
            <a:r>
              <a:rPr lang="lv-LV" sz="2800"/>
              <a:t>, uz to </a:t>
            </a:r>
            <a:r>
              <a:rPr lang="lv-LV" sz="2800" b="1"/>
              <a:t>nevar piespiest</a:t>
            </a:r>
            <a:r>
              <a:rPr lang="lv-LV" sz="2800"/>
              <a:t> ar </a:t>
            </a:r>
            <a:r>
              <a:rPr lang="lv-LV" sz="2800" b="1"/>
              <a:t>bauslības pletni</a:t>
            </a:r>
            <a:r>
              <a:rPr lang="lv-LV" sz="2800"/>
              <a:t>.</a:t>
            </a:r>
          </a:p>
          <a:p>
            <a:pPr>
              <a:buFontTx/>
              <a:buChar char="•"/>
            </a:pPr>
            <a:r>
              <a:rPr lang="lv-LV" sz="2800"/>
              <a:t>To, </a:t>
            </a:r>
            <a:r>
              <a:rPr lang="lv-LV" sz="2800" b="1"/>
              <a:t>ko</a:t>
            </a:r>
            <a:r>
              <a:rPr lang="lv-LV" sz="2800"/>
              <a:t> </a:t>
            </a:r>
            <a:r>
              <a:rPr lang="lv-LV" sz="2800" b="1"/>
              <a:t>Jēzus aicina</a:t>
            </a:r>
            <a:r>
              <a:rPr lang="lv-LV" sz="2800"/>
              <a:t> darīt var tikai ar </a:t>
            </a:r>
            <a:r>
              <a:rPr lang="lv-LV" sz="2800" b="1"/>
              <a:t>satriektu</a:t>
            </a:r>
            <a:r>
              <a:rPr lang="lv-LV" sz="2800"/>
              <a:t> un </a:t>
            </a:r>
            <a:r>
              <a:rPr lang="lv-LV" sz="2800" b="1"/>
              <a:t>ticīgu</a:t>
            </a:r>
            <a:r>
              <a:rPr lang="lv-LV" sz="2800"/>
              <a:t> </a:t>
            </a:r>
            <a:r>
              <a:rPr lang="lv-LV" sz="2800" b="1"/>
              <a:t>sirdi izdarīt</a:t>
            </a:r>
            <a:r>
              <a:rPr lang="lv-LV" sz="2800"/>
              <a:t>.</a:t>
            </a:r>
          </a:p>
        </p:txBody>
      </p:sp>
      <p:sp>
        <p:nvSpPr>
          <p:cNvPr id="7172" name="Slide Number Placeholder 3"/>
          <p:cNvSpPr>
            <a:spLocks noGrp="1"/>
          </p:cNvSpPr>
          <p:nvPr>
            <p:ph type="sldNum" sz="quarter" idx="12"/>
          </p:nvPr>
        </p:nvSpPr>
        <p:spPr>
          <a:noFill/>
        </p:spPr>
        <p:txBody>
          <a:bodyPr/>
          <a:lstStyle/>
          <a:p>
            <a:fld id="{E86836B3-A44C-4634-93AA-370E07FB7DF4}" type="slidenum">
              <a:rPr lang="lv-LV" smtClean="0"/>
              <a:pPr/>
              <a:t>7</a:t>
            </a:fld>
            <a:endParaRPr lang="lv-LV" smtClean="0"/>
          </a:p>
        </p:txBody>
      </p:sp>
      <p:pic>
        <p:nvPicPr>
          <p:cNvPr id="7174" name="Picture 6" descr="http://dailylectionarynotes.files.wordpress.com/2011/05/jesus-at-table-simon-pharisee.jpg"/>
          <p:cNvPicPr>
            <a:picLocks noChangeAspect="1" noChangeArrowheads="1"/>
          </p:cNvPicPr>
          <p:nvPr/>
        </p:nvPicPr>
        <p:blipFill>
          <a:blip r:embed="rId2"/>
          <a:srcRect r="17073"/>
          <a:stretch>
            <a:fillRect/>
          </a:stretch>
        </p:blipFill>
        <p:spPr bwMode="auto">
          <a:xfrm>
            <a:off x="5572131" y="2143116"/>
            <a:ext cx="3429025" cy="45509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700" i="1" smtClean="0"/>
              <a:t>   12 Viņš sacīja arī uz nama tēvam, kas Viņu bija aicinājis: "Kad tu rīko pusdienas vai vakariņas, neaicini nedz savus draugus, nedz brāļus, nedz radus, nedz bagātus kaimiņus, ka arī viņi tevi neaicinātu un nenotiktu savstarpēja atlīdzināšana. 13 Bet, kad tu rīko mielastu, aicini nabagus, kroplus, tizlus, aklus; 14 un tu būsi svētīgs, jo viņiem nav ar ko tev atlīdzināt; tev tiks atlīdzināts pie taisno augšāmcelšanās."</a:t>
            </a:r>
            <a:endParaRPr lang="lv-LV" sz="2700" smtClean="0"/>
          </a:p>
        </p:txBody>
      </p:sp>
      <p:sp>
        <p:nvSpPr>
          <p:cNvPr id="7" name="Rectangle 6"/>
          <p:cNvSpPr>
            <a:spLocks noChangeArrowheads="1"/>
          </p:cNvSpPr>
          <p:nvPr/>
        </p:nvSpPr>
        <p:spPr bwMode="auto">
          <a:xfrm>
            <a:off x="0" y="2571750"/>
            <a:ext cx="9144000" cy="1816100"/>
          </a:xfrm>
          <a:prstGeom prst="rect">
            <a:avLst/>
          </a:prstGeom>
          <a:noFill/>
          <a:ln w="9525">
            <a:noFill/>
            <a:miter lim="800000"/>
            <a:headEnd/>
            <a:tailEnd/>
          </a:ln>
        </p:spPr>
        <p:txBody>
          <a:bodyPr>
            <a:spAutoFit/>
          </a:bodyPr>
          <a:lstStyle/>
          <a:p>
            <a:pPr>
              <a:buFontTx/>
              <a:buChar char="•"/>
            </a:pPr>
            <a:r>
              <a:rPr lang="lv-LV" sz="2800"/>
              <a:t>Bieži vien </a:t>
            </a:r>
            <a:r>
              <a:rPr lang="lv-LV" sz="2800" b="1"/>
              <a:t>cilvēki domā</a:t>
            </a:r>
            <a:r>
              <a:rPr lang="lv-LV" sz="2800"/>
              <a:t>, ka tādas </a:t>
            </a:r>
            <a:r>
              <a:rPr lang="lv-LV" sz="2800" b="1"/>
              <a:t>cepures</a:t>
            </a:r>
            <a:r>
              <a:rPr lang="lv-LV" sz="2800"/>
              <a:t> šeit savilktas </a:t>
            </a:r>
            <a:r>
              <a:rPr lang="lv-LV" sz="2800" b="1"/>
              <a:t>galvā</a:t>
            </a:r>
            <a:r>
              <a:rPr lang="lv-LV" sz="2800"/>
              <a:t>, tādas būs arī </a:t>
            </a:r>
            <a:r>
              <a:rPr lang="lv-LV" sz="2800" b="1"/>
              <a:t>valstībā</a:t>
            </a:r>
            <a:r>
              <a:rPr lang="lv-LV" sz="2800"/>
              <a:t>.</a:t>
            </a:r>
          </a:p>
          <a:p>
            <a:pPr>
              <a:buFontTx/>
              <a:buChar char="•"/>
            </a:pPr>
            <a:r>
              <a:rPr lang="lv-LV" sz="2800"/>
              <a:t>Bet katrs </a:t>
            </a:r>
            <a:r>
              <a:rPr lang="lv-LV" sz="2800" b="1"/>
              <a:t>kristietis</a:t>
            </a:r>
            <a:r>
              <a:rPr lang="lv-LV" sz="2800"/>
              <a:t> zina, ka ne jau pēc </a:t>
            </a:r>
            <a:r>
              <a:rPr lang="lv-LV" sz="2800" b="1"/>
              <a:t>amatiem</a:t>
            </a:r>
            <a:r>
              <a:rPr lang="lv-LV" sz="2800"/>
              <a:t> virs zemes, bet pēc sirds </a:t>
            </a:r>
            <a:r>
              <a:rPr lang="lv-LV" sz="2800" b="1"/>
              <a:t>ticības un kalpošanas Dievam</a:t>
            </a:r>
            <a:r>
              <a:rPr lang="lv-LV" sz="2800"/>
              <a:t>.</a:t>
            </a:r>
          </a:p>
        </p:txBody>
      </p:sp>
      <p:sp>
        <p:nvSpPr>
          <p:cNvPr id="8196" name="Slide Number Placeholder 3"/>
          <p:cNvSpPr>
            <a:spLocks noGrp="1"/>
          </p:cNvSpPr>
          <p:nvPr>
            <p:ph type="sldNum" sz="quarter" idx="12"/>
          </p:nvPr>
        </p:nvSpPr>
        <p:spPr>
          <a:noFill/>
        </p:spPr>
        <p:txBody>
          <a:bodyPr/>
          <a:lstStyle/>
          <a:p>
            <a:fld id="{2D72672E-5D99-48CC-88E9-9E581F014014}" type="slidenum">
              <a:rPr lang="lv-LV" smtClean="0"/>
              <a:pPr/>
              <a:t>8</a:t>
            </a:fld>
            <a:endParaRPr lang="lv-LV" smtClean="0"/>
          </a:p>
        </p:txBody>
      </p:sp>
      <p:pic>
        <p:nvPicPr>
          <p:cNvPr id="5" name="Picture 5" descr="http://t3.gstatic.com/images?q=tbn:ANd9GcSTceKqzevkB--Tc0PqbUiHiuHTynKyLotOjp0v3lbSgfkLBlx1HQ"/>
          <p:cNvPicPr>
            <a:picLocks noChangeAspect="1" noChangeArrowheads="1"/>
          </p:cNvPicPr>
          <p:nvPr/>
        </p:nvPicPr>
        <p:blipFill>
          <a:blip r:embed="rId2" cstate="print"/>
          <a:srcRect/>
          <a:stretch>
            <a:fillRect/>
          </a:stretch>
        </p:blipFill>
        <p:spPr bwMode="auto">
          <a:xfrm>
            <a:off x="0" y="4219887"/>
            <a:ext cx="3224358" cy="2638113"/>
          </a:xfrm>
          <a:prstGeom prst="rect">
            <a:avLst/>
          </a:prstGeom>
          <a:ln>
            <a:noFill/>
          </a:ln>
          <a:effectLst>
            <a:softEdge rad="112500"/>
          </a:effectLst>
        </p:spPr>
      </p:pic>
      <p:pic>
        <p:nvPicPr>
          <p:cNvPr id="6" name="Picture 7" descr="http://t2.gstatic.com/images?q=tbn:ANd9GcQzoJ_hm4Lu5UsLPez6XpttvFe4TpFtCrs8jXOUVPYhNlVOlqViqA"/>
          <p:cNvPicPr>
            <a:picLocks noChangeAspect="1" noChangeArrowheads="1"/>
          </p:cNvPicPr>
          <p:nvPr/>
        </p:nvPicPr>
        <p:blipFill>
          <a:blip r:embed="rId3" cstate="print"/>
          <a:srcRect/>
          <a:stretch>
            <a:fillRect/>
          </a:stretch>
        </p:blipFill>
        <p:spPr bwMode="auto">
          <a:xfrm>
            <a:off x="3203848" y="4286256"/>
            <a:ext cx="2645494" cy="2571744"/>
          </a:xfrm>
          <a:prstGeom prst="rect">
            <a:avLst/>
          </a:prstGeom>
          <a:ln>
            <a:noFill/>
          </a:ln>
          <a:effectLst>
            <a:softEdge rad="112500"/>
          </a:effectLst>
        </p:spPr>
      </p:pic>
      <p:pic>
        <p:nvPicPr>
          <p:cNvPr id="8" name="Picture 9" descr="http://t2.gstatic.com/images?q=tbn:ANd9GcRp6LYDmmKOfnFLoD06pKjOwZmJZaBxVxPA9P3bu83l34J_eI0Tkw"/>
          <p:cNvPicPr>
            <a:picLocks noChangeAspect="1" noChangeArrowheads="1"/>
          </p:cNvPicPr>
          <p:nvPr/>
        </p:nvPicPr>
        <p:blipFill>
          <a:blip r:embed="rId4" cstate="print"/>
          <a:srcRect r="12670"/>
          <a:stretch>
            <a:fillRect/>
          </a:stretch>
        </p:blipFill>
        <p:spPr bwMode="auto">
          <a:xfrm>
            <a:off x="5804186" y="4357695"/>
            <a:ext cx="3339815" cy="25003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6500"/>
                            </p:stCondLst>
                            <p:childTnLst>
                              <p:par>
                                <p:cTn id="26" presetID="2" presetClass="entr" presetSubtype="4" fill="hold" nodeType="after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 calcmode="lin" valueType="num">
                                      <p:cBhvr additive="base">
                                        <p:cTn id="2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5500688" cy="6124575"/>
          </a:xfrm>
          <a:prstGeom prst="rect">
            <a:avLst/>
          </a:prstGeom>
          <a:noFill/>
          <a:ln w="9525">
            <a:noFill/>
            <a:miter lim="800000"/>
            <a:headEnd/>
            <a:tailEnd/>
          </a:ln>
        </p:spPr>
        <p:txBody>
          <a:bodyPr>
            <a:spAutoFit/>
          </a:bodyPr>
          <a:lstStyle/>
          <a:p>
            <a:pPr>
              <a:buFontTx/>
              <a:buChar char="•"/>
            </a:pPr>
            <a:r>
              <a:rPr lang="lv-LV" sz="2800" b="1"/>
              <a:t>Pazemība</a:t>
            </a:r>
            <a:r>
              <a:rPr lang="lv-LV" sz="2800"/>
              <a:t>, ko </a:t>
            </a:r>
            <a:r>
              <a:rPr lang="lv-LV" sz="2800" b="1"/>
              <a:t>Jēzus mums māca, </a:t>
            </a:r>
            <a:r>
              <a:rPr lang="lv-LV" sz="2800"/>
              <a:t>mums </a:t>
            </a:r>
            <a:r>
              <a:rPr lang="lv-LV" sz="2800" b="1"/>
              <a:t>nav jācenšas</a:t>
            </a:r>
            <a:r>
              <a:rPr lang="lv-LV" sz="2800"/>
              <a:t> piepildīt paši </a:t>
            </a:r>
            <a:r>
              <a:rPr lang="lv-LV" sz="2800" b="1"/>
              <a:t>saviem spēkiem.</a:t>
            </a:r>
          </a:p>
          <a:p>
            <a:pPr>
              <a:buFontTx/>
              <a:buChar char="•"/>
            </a:pPr>
            <a:r>
              <a:rPr lang="lv-LV" sz="2800" b="1"/>
              <a:t>Dievs negrib</a:t>
            </a:r>
            <a:r>
              <a:rPr lang="lv-LV" sz="2800"/>
              <a:t>, ka mēs </a:t>
            </a:r>
            <a:r>
              <a:rPr lang="lv-LV" sz="2800" b="1"/>
              <a:t>piepūšam vaigus</a:t>
            </a:r>
            <a:r>
              <a:rPr lang="lv-LV" sz="2800"/>
              <a:t> un </a:t>
            </a:r>
            <a:r>
              <a:rPr lang="lv-LV" sz="2800" b="1"/>
              <a:t>cenšamies</a:t>
            </a:r>
            <a:r>
              <a:rPr lang="lv-LV" sz="2800"/>
              <a:t> kļūt arvien </a:t>
            </a:r>
            <a:r>
              <a:rPr lang="lv-LV" sz="2800" b="1"/>
              <a:t>pazemīgāki</a:t>
            </a:r>
            <a:r>
              <a:rPr lang="lv-LV" sz="2800"/>
              <a:t>. </a:t>
            </a:r>
          </a:p>
          <a:p>
            <a:pPr>
              <a:buFontTx/>
              <a:buChar char="•"/>
            </a:pPr>
            <a:r>
              <a:rPr lang="lv-LV" sz="2800" b="1"/>
              <a:t>Dievs grib ka pazemības spēku</a:t>
            </a:r>
            <a:r>
              <a:rPr lang="lv-LV" sz="2800"/>
              <a:t> mācāmies no Dieva </a:t>
            </a:r>
            <a:r>
              <a:rPr lang="lv-LV" sz="2800" b="1"/>
              <a:t>Vārda,</a:t>
            </a:r>
            <a:r>
              <a:rPr lang="lv-LV" sz="2800"/>
              <a:t> </a:t>
            </a:r>
            <a:r>
              <a:rPr lang="lv-LV" sz="2800" b="1"/>
              <a:t>skatīdamies uz Jēzu un </a:t>
            </a:r>
            <a:r>
              <a:rPr lang="lv-LV" sz="2800"/>
              <a:t>kristiešu</a:t>
            </a:r>
            <a:r>
              <a:rPr lang="lv-LV" sz="2800" b="1"/>
              <a:t> paraugu. </a:t>
            </a:r>
          </a:p>
          <a:p>
            <a:pPr>
              <a:buFontTx/>
              <a:buChar char="•"/>
            </a:pPr>
            <a:r>
              <a:rPr lang="lv-LV" sz="2800" b="1"/>
              <a:t>Nesteigsimies</a:t>
            </a:r>
            <a:r>
              <a:rPr lang="lv-LV" sz="2800"/>
              <a:t> vienmēr </a:t>
            </a:r>
            <a:r>
              <a:rPr lang="lv-LV" sz="2800" b="1"/>
              <a:t>ieņemt labākās vietas</a:t>
            </a:r>
            <a:r>
              <a:rPr lang="lv-LV" sz="2800"/>
              <a:t>, </a:t>
            </a:r>
            <a:r>
              <a:rPr lang="lv-LV" sz="2800" b="1"/>
              <a:t>būsim pazemīgi</a:t>
            </a:r>
            <a:r>
              <a:rPr lang="lv-LV" sz="2800"/>
              <a:t> pret </a:t>
            </a:r>
            <a:r>
              <a:rPr lang="lv-LV" sz="2800" b="1"/>
              <a:t>apkārtējiem</a:t>
            </a:r>
            <a:r>
              <a:rPr lang="lv-LV" sz="2800"/>
              <a:t>, tad Dievs mūs </a:t>
            </a:r>
            <a:r>
              <a:rPr lang="lv-LV" sz="2800" b="1"/>
              <a:t>bagātīgi atalgos</a:t>
            </a:r>
            <a:r>
              <a:rPr lang="lv-LV" sz="2800"/>
              <a:t>! Āmen</a:t>
            </a:r>
          </a:p>
        </p:txBody>
      </p:sp>
      <p:sp>
        <p:nvSpPr>
          <p:cNvPr id="9220" name="Slide Number Placeholder 3"/>
          <p:cNvSpPr>
            <a:spLocks noGrp="1"/>
          </p:cNvSpPr>
          <p:nvPr>
            <p:ph type="sldNum" sz="quarter" idx="12"/>
          </p:nvPr>
        </p:nvSpPr>
        <p:spPr>
          <a:noFill/>
        </p:spPr>
        <p:txBody>
          <a:bodyPr/>
          <a:lstStyle/>
          <a:p>
            <a:fld id="{5B65A3A1-31E3-4F94-B975-413A82C05B89}" type="slidenum">
              <a:rPr lang="lv-LV" smtClean="0"/>
              <a:pPr/>
              <a:t>9</a:t>
            </a:fld>
            <a:endParaRPr lang="lv-LV" smtClean="0"/>
          </a:p>
        </p:txBody>
      </p:sp>
      <p:pic>
        <p:nvPicPr>
          <p:cNvPr id="9222" name="Picture 6" descr="http://junialeigh.files.wordpress.com/2010/04/great_banquet.jpg"/>
          <p:cNvPicPr>
            <a:picLocks noChangeAspect="1" noChangeArrowheads="1"/>
          </p:cNvPicPr>
          <p:nvPr/>
        </p:nvPicPr>
        <p:blipFill>
          <a:blip r:embed="rId2"/>
          <a:srcRect/>
          <a:stretch>
            <a:fillRect/>
          </a:stretch>
        </p:blipFill>
        <p:spPr bwMode="auto">
          <a:xfrm>
            <a:off x="5286380" y="1000108"/>
            <a:ext cx="3857620" cy="5429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2932</TotalTime>
  <Words>878</Words>
  <Application>Microsoft Office PowerPoint</Application>
  <PresentationFormat>On-screen Show (4:3)</PresentationFormat>
  <Paragraphs>52</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Default Design</vt:lpstr>
      <vt:lpstr>Lk.14:1-4, 7-14 Pazemība</vt:lpstr>
      <vt:lpstr>Lk.14:1-4,7-14 Pazemība</vt:lpstr>
      <vt:lpstr>Ievads</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70</cp:revision>
  <dcterms:created xsi:type="dcterms:W3CDTF">2010-10-07T14:46:11Z</dcterms:created>
  <dcterms:modified xsi:type="dcterms:W3CDTF">2018-06-03T15:47:35Z</dcterms:modified>
</cp:coreProperties>
</file>