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7" r:id="rId7"/>
    <p:sldId id="268" r:id="rId8"/>
    <p:sldId id="269" r:id="rId9"/>
    <p:sldId id="264" r:id="rId10"/>
    <p:sldId id="270" r:id="rId11"/>
    <p:sldId id="271" r:id="rId12"/>
    <p:sldId id="272" r:id="rId13"/>
    <p:sldId id="273" r:id="rId14"/>
    <p:sldId id="274" r:id="rId15"/>
    <p:sldId id="279" r:id="rId16"/>
    <p:sldId id="275" r:id="rId17"/>
    <p:sldId id="280" r:id="rId18"/>
    <p:sldId id="283" r:id="rId19"/>
    <p:sldId id="284" r:id="rId20"/>
    <p:sldId id="263" r:id="rId21"/>
    <p:sldId id="276" r:id="rId22"/>
    <p:sldId id="265" r:id="rId23"/>
    <p:sldId id="259" r:id="rId24"/>
    <p:sldId id="282" r:id="rId25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3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7169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9672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8360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6485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3731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9295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8972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55433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4506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3237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062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4803-FEB9-43F1-806A-1BF693C049EF}" type="datetimeFigureOut">
              <a:rPr lang="lv-LV" smtClean="0"/>
              <a:t>13.07.2017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7238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3.jpe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hyperlink" Target="mailto:andris.broks@lu.lv" TargetMode="External"/><Relationship Id="rId4" Type="http://schemas.openxmlformats.org/officeDocument/2006/relationships/hyperlink" Target="http://blogi.lu.lv/broks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andris.broks@lu.lv" TargetMode="External"/><Relationship Id="rId2" Type="http://schemas.openxmlformats.org/officeDocument/2006/relationships/hyperlink" Target="http://blogi.lu.lv/broks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0" y="172278"/>
            <a:ext cx="10952632" cy="646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1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/>
          <p:cNvSpPr/>
          <p:nvPr/>
        </p:nvSpPr>
        <p:spPr>
          <a:xfrm>
            <a:off x="281201" y="356814"/>
            <a:ext cx="1187353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DOMU PASAULE</a:t>
            </a:r>
            <a:r>
              <a:rPr lang="en-GB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GB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materiālās</a:t>
            </a:r>
            <a:r>
              <a:rPr lang="en-GB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pasaules</a:t>
            </a:r>
            <a:r>
              <a:rPr lang="en-GB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atveids</a:t>
            </a:r>
            <a:r>
              <a:rPr lang="en-GB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cilvēka</a:t>
            </a:r>
            <a:r>
              <a:rPr lang="en-GB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nervu sistēmā</a:t>
            </a:r>
            <a:r>
              <a:rPr lang="lv-LV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lv-LV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aisnstūris 2"/>
          <p:cNvSpPr/>
          <p:nvPr/>
        </p:nvSpPr>
        <p:spPr>
          <a:xfrm>
            <a:off x="956290" y="5230975"/>
            <a:ext cx="10917657" cy="1343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lv-LV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DOMAS – 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cilvēka nervu sistēmā apritošās </a:t>
            </a:r>
            <a:r>
              <a:rPr lang="lv-LV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ziņu jeb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informācijas vienības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lv-LV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lv-LV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lv-LV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DOMĀŠANA</a:t>
            </a:r>
            <a:r>
              <a:rPr lang="lv-LV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domu 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(informācijas jeb ziņu) </a:t>
            </a:r>
            <a:r>
              <a:rPr lang="lv-LV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procesēšana</a:t>
            </a:r>
            <a:r>
              <a:rPr lang="lv-LV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cilvēka 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nervu sistēmā, kas, īstenojoties  apziņas 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zemapziņas 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līmeņos, nodrošina </a:t>
            </a:r>
            <a:r>
              <a:rPr lang="lv-LV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cilvēkdarbību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vadību </a:t>
            </a:r>
            <a:endParaRPr lang="lv-LV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aisnstūris 4"/>
          <p:cNvSpPr/>
          <p:nvPr/>
        </p:nvSpPr>
        <p:spPr>
          <a:xfrm>
            <a:off x="1903936" y="1197590"/>
            <a:ext cx="8112629" cy="3906520"/>
          </a:xfrm>
          <a:prstGeom prst="rect">
            <a:avLst/>
          </a:prstGeom>
          <a:noFill/>
          <a:ln>
            <a:noFill/>
          </a:ln>
        </p:spPr>
      </p:sp>
      <p:sp>
        <p:nvSpPr>
          <p:cNvPr id="6" name="Text Box 148"/>
          <p:cNvSpPr txBox="1">
            <a:spLocks noChangeArrowheads="1"/>
          </p:cNvSpPr>
          <p:nvPr/>
        </p:nvSpPr>
        <p:spPr bwMode="auto">
          <a:xfrm>
            <a:off x="2011096" y="2271547"/>
            <a:ext cx="2051374" cy="18391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lv-LV" sz="2400" b="1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Domu</a:t>
            </a:r>
            <a:endParaRPr lang="lv-L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400" b="1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ierosināšana</a:t>
            </a:r>
            <a:endParaRPr lang="lv-L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00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(sajušana –</a:t>
            </a:r>
            <a:endParaRPr lang="lv-LV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00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novērojumi,</a:t>
            </a:r>
            <a:endParaRPr lang="lv-LV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000" dirty="0"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saziņa</a:t>
            </a:r>
            <a:r>
              <a:rPr lang="lv-LV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lv-LV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lv-LV" sz="14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lv-LV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AutoShape 149"/>
          <p:cNvSpPr>
            <a:spLocks noChangeArrowheads="1"/>
          </p:cNvSpPr>
          <p:nvPr/>
        </p:nvSpPr>
        <p:spPr bwMode="auto">
          <a:xfrm rot="5400000">
            <a:off x="6697027" y="3230301"/>
            <a:ext cx="1221563" cy="88828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lv-LV"/>
          </a:p>
        </p:txBody>
      </p:sp>
      <p:sp>
        <p:nvSpPr>
          <p:cNvPr id="8" name="Oval 150"/>
          <p:cNvSpPr>
            <a:spLocks noChangeArrowheads="1"/>
          </p:cNvSpPr>
          <p:nvPr/>
        </p:nvSpPr>
        <p:spPr bwMode="auto">
          <a:xfrm>
            <a:off x="4935071" y="2217850"/>
            <a:ext cx="2020758" cy="15572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lv-LV"/>
          </a:p>
        </p:txBody>
      </p:sp>
      <p:sp>
        <p:nvSpPr>
          <p:cNvPr id="9" name="Text Box 151"/>
          <p:cNvSpPr txBox="1">
            <a:spLocks noChangeArrowheads="1"/>
          </p:cNvSpPr>
          <p:nvPr/>
        </p:nvSpPr>
        <p:spPr bwMode="auto">
          <a:xfrm flipV="1">
            <a:off x="5175447" y="2446442"/>
            <a:ext cx="1569603" cy="10730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lv-LV" sz="2000" b="1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Domu </a:t>
            </a:r>
            <a:r>
              <a:rPr lang="lv-LV" sz="2000" b="1" dirty="0" smtClean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Pasaule, </a:t>
            </a:r>
            <a:r>
              <a:rPr lang="lv-LV" sz="2000" b="1" dirty="0" smtClean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domāšana</a:t>
            </a:r>
            <a:endParaRPr lang="lv-LV" sz="2400" b="1" dirty="0" smtClean="0">
              <a:solidFill>
                <a:srgbClr val="FF0000"/>
              </a:solidFill>
              <a:effectLst/>
              <a:highlight>
                <a:srgbClr val="FFFF00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lv-LV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Line 152"/>
          <p:cNvCxnSpPr>
            <a:cxnSpLocks noChangeShapeType="1"/>
          </p:cNvCxnSpPr>
          <p:nvPr/>
        </p:nvCxnSpPr>
        <p:spPr bwMode="auto">
          <a:xfrm>
            <a:off x="5899026" y="3788512"/>
            <a:ext cx="0" cy="3221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Line 153"/>
          <p:cNvCxnSpPr>
            <a:cxnSpLocks noChangeShapeType="1"/>
          </p:cNvCxnSpPr>
          <p:nvPr/>
        </p:nvCxnSpPr>
        <p:spPr bwMode="auto">
          <a:xfrm flipH="1">
            <a:off x="5547422" y="4137548"/>
            <a:ext cx="367411" cy="16109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Line 154"/>
          <p:cNvCxnSpPr>
            <a:cxnSpLocks noChangeShapeType="1"/>
          </p:cNvCxnSpPr>
          <p:nvPr/>
        </p:nvCxnSpPr>
        <p:spPr bwMode="auto">
          <a:xfrm>
            <a:off x="5899034" y="4124053"/>
            <a:ext cx="367411" cy="16109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Line 155"/>
          <p:cNvCxnSpPr>
            <a:cxnSpLocks noChangeShapeType="1"/>
          </p:cNvCxnSpPr>
          <p:nvPr/>
        </p:nvCxnSpPr>
        <p:spPr bwMode="auto">
          <a:xfrm>
            <a:off x="5715819" y="3922757"/>
            <a:ext cx="367411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Line 156"/>
          <p:cNvCxnSpPr>
            <a:cxnSpLocks noChangeShapeType="1"/>
          </p:cNvCxnSpPr>
          <p:nvPr/>
        </p:nvCxnSpPr>
        <p:spPr bwMode="auto">
          <a:xfrm flipV="1">
            <a:off x="2011083" y="4352340"/>
            <a:ext cx="7729961" cy="13424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 Box 157"/>
          <p:cNvSpPr txBox="1">
            <a:spLocks noChangeArrowheads="1"/>
          </p:cNvSpPr>
          <p:nvPr/>
        </p:nvSpPr>
        <p:spPr bwMode="auto">
          <a:xfrm>
            <a:off x="2011081" y="4454125"/>
            <a:ext cx="7921738" cy="43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Sajūtamā  jeb Materiālā jeb Reālā  Pasaule</a:t>
            </a:r>
            <a:r>
              <a:rPr lang="it-IT" dirty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(cilvēku </a:t>
            </a:r>
            <a:r>
              <a:rPr lang="it-IT" b="1" dirty="0" smtClean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dzīvesvide</a:t>
            </a:r>
            <a:r>
              <a:rPr lang="lv-LV" b="1" dirty="0" smtClean="0">
                <a:solidFill>
                  <a:srgbClr val="8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lv-LV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AutoShape 158"/>
          <p:cNvSpPr>
            <a:spLocks noChangeArrowheads="1"/>
          </p:cNvSpPr>
          <p:nvPr/>
        </p:nvSpPr>
        <p:spPr bwMode="auto">
          <a:xfrm>
            <a:off x="4154324" y="2956195"/>
            <a:ext cx="826674" cy="1288749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lv-LV"/>
          </a:p>
        </p:txBody>
      </p:sp>
      <p:sp>
        <p:nvSpPr>
          <p:cNvPr id="17" name="Text Box 159"/>
          <p:cNvSpPr txBox="1">
            <a:spLocks noChangeArrowheads="1"/>
          </p:cNvSpPr>
          <p:nvPr/>
        </p:nvSpPr>
        <p:spPr bwMode="auto">
          <a:xfrm>
            <a:off x="7698757" y="2325314"/>
            <a:ext cx="2234062" cy="166463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lv-LV" sz="2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Domu</a:t>
            </a:r>
            <a:endParaRPr lang="lv-LV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400" b="1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materializācija</a:t>
            </a:r>
            <a:endParaRPr lang="lv-LV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000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(pārraide saziņā un</a:t>
            </a:r>
            <a:endParaRPr lang="lv-LV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000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iemiesošana lietās un procesos)</a:t>
            </a:r>
            <a:endParaRPr lang="lv-LV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lv-LV" sz="24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lv-LV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kstlodziņš 2"/>
          <p:cNvSpPr txBox="1"/>
          <p:nvPr/>
        </p:nvSpPr>
        <p:spPr>
          <a:xfrm>
            <a:off x="2577437" y="1264712"/>
            <a:ext cx="6720550" cy="805468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lv-LV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PASAULE un CILVĒKS</a:t>
            </a:r>
            <a:endParaRPr lang="lv-L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(Cilvēks Pasaulē un Pasaule Cilvēkā)</a:t>
            </a:r>
            <a:endParaRPr lang="lv-LV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91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79" y="168812"/>
            <a:ext cx="10425393" cy="63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3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3" y="555383"/>
            <a:ext cx="10970386" cy="581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1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ttēls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22" y="1193012"/>
            <a:ext cx="10842112" cy="484997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6948" y="197951"/>
            <a:ext cx="11728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Cilvēku dzīves vajadzību daudzveidība – </a:t>
            </a:r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pētniecības daudzveidība </a:t>
            </a:r>
            <a:endParaRPr lang="lv-LV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4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6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41" y="3499389"/>
            <a:ext cx="8210389" cy="3245967"/>
          </a:xfrm>
          <a:prstGeom prst="rect">
            <a:avLst/>
          </a:prstGeom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92" y="37051"/>
            <a:ext cx="10337094" cy="363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279" y="273343"/>
            <a:ext cx="12192000" cy="658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4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68"/>
            <a:ext cx="12192000" cy="658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920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" y="104775"/>
            <a:ext cx="12134850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A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082" y="77968"/>
            <a:ext cx="3852504" cy="332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37957" y="327956"/>
            <a:ext cx="5915168" cy="173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Latvijas Universitāte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Prof.emeritus,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Dr.fiz.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ANDRIS  BROKS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http://blogi.lu.lv/broks/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andris.broks@lu.lv</a:t>
            </a:r>
            <a:r>
              <a:rPr kumimoji="0" lang="lv-LV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sv-SE" altLang="lv-LV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lv-LV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S Sans Serif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lv-LV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S Sans Serif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kumimoji="0" lang="en-US" alt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94246" y="1893242"/>
            <a:ext cx="709683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lv-LV" altLang="lv-LV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PASAULE un CILVĒKS</a:t>
            </a:r>
            <a:endParaRPr kumimoji="0" lang="lv-LV" altLang="lv-L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(Cilvēks Pasaulē un Pasaule Cilvēkā)</a:t>
            </a:r>
            <a:endParaRPr kumimoji="0" lang="lv-LV" altLang="lv-LV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lv-LV" altLang="lv-LV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Zinātnes filozofiskie un psiholoģiskie pamati</a:t>
            </a:r>
            <a:endParaRPr kumimoji="0" lang="lv-LV" altLang="lv-LV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51881" y="39818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8" name="Objekts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228477"/>
              </p:ext>
            </p:extLst>
          </p:nvPr>
        </p:nvGraphicFramePr>
        <p:xfrm>
          <a:off x="4882264" y="3584083"/>
          <a:ext cx="7116763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Picture" r:id="rId6" imgW="5758920" imgH="2493720" progId="Word.Picture.8">
                  <p:embed/>
                </p:oleObj>
              </mc:Choice>
              <mc:Fallback>
                <p:oleObj name="Picture" r:id="rId6" imgW="5758920" imgH="2493720" progId="Word.Pictur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2264" y="3584083"/>
                        <a:ext cx="7116763" cy="3086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Attēls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06" y="3404359"/>
            <a:ext cx="4380807" cy="32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/>
          <p:cNvSpPr/>
          <p:nvPr/>
        </p:nvSpPr>
        <p:spPr>
          <a:xfrm>
            <a:off x="-46369" y="45998"/>
            <a:ext cx="12099235" cy="1179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lv-LV" sz="14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lv-LV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lv-LV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Noslēdzot ieskatu zinātniskās pētniecības darbības būtībā un sūtībā,  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vēlreiz universālā </a:t>
            </a:r>
            <a:r>
              <a:rPr lang="lv-LV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domu karte,  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kas raksturo</a:t>
            </a:r>
            <a:r>
              <a:rPr lang="lv-LV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ikviena pētījuma saturisko </a:t>
            </a:r>
            <a:r>
              <a:rPr lang="lv-LV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procesuālo organizāciju  </a:t>
            </a:r>
            <a:endParaRPr lang="lv-LV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1484157" y="1688915"/>
            <a:ext cx="9278761" cy="3267398"/>
            <a:chOff x="0" y="-33285"/>
            <a:chExt cx="4960754" cy="1416913"/>
          </a:xfrm>
        </p:grpSpPr>
        <p:sp>
          <p:nvSpPr>
            <p:cNvPr id="4" name="Text Box 4"/>
            <p:cNvSpPr txBox="1"/>
            <p:nvPr/>
          </p:nvSpPr>
          <p:spPr>
            <a:xfrm>
              <a:off x="1408895" y="3710"/>
              <a:ext cx="2104952" cy="640846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 smtClean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Apdoma</a:t>
              </a: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endParaRPr lang="lv-LV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 smtClean="0">
                  <a:solidFill>
                    <a:srgbClr val="2C34D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Izziņa</a:t>
              </a:r>
              <a:r>
                <a:rPr lang="lv-LV" sz="2000" b="1" dirty="0" smtClean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</a:t>
              </a:r>
              <a:r>
                <a:rPr lang="lv-LV" sz="2000" b="1" dirty="0">
                  <a:solidFill>
                    <a:srgbClr val="3B833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Rīcība</a:t>
              </a:r>
              <a:endParaRPr lang="lv-LV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1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lv-LV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Straight Arrow Connector 5"/>
            <p:cNvCxnSpPr/>
            <p:nvPr/>
          </p:nvCxnSpPr>
          <p:spPr>
            <a:xfrm flipV="1">
              <a:off x="1222533" y="3709"/>
              <a:ext cx="426909" cy="592058"/>
            </a:xfrm>
            <a:prstGeom prst="straightConnector1">
              <a:avLst/>
            </a:prstGeom>
            <a:noFill/>
            <a:ln w="76200" cap="flat" cmpd="sng" algn="ctr">
              <a:solidFill>
                <a:srgbClr val="2C34DA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" name="Straight Arrow Connector 6"/>
            <p:cNvCxnSpPr/>
            <p:nvPr/>
          </p:nvCxnSpPr>
          <p:spPr>
            <a:xfrm>
              <a:off x="3229883" y="3709"/>
              <a:ext cx="415445" cy="607234"/>
            </a:xfrm>
            <a:prstGeom prst="straightConnector1">
              <a:avLst/>
            </a:prstGeom>
            <a:noFill/>
            <a:ln w="76200" cap="flat" cmpd="sng" algn="ctr">
              <a:solidFill>
                <a:srgbClr val="0066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7" name="Text Box 7"/>
            <p:cNvSpPr txBox="1"/>
            <p:nvPr/>
          </p:nvSpPr>
          <p:spPr>
            <a:xfrm>
              <a:off x="0" y="656818"/>
              <a:ext cx="1062649" cy="706746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Ievads </a:t>
              </a:r>
              <a:r>
                <a:rPr lang="lv-LV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(pētījuma pamatojums, mērķis, uzdevumi)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8"/>
            <p:cNvSpPr txBox="1"/>
            <p:nvPr/>
          </p:nvSpPr>
          <p:spPr>
            <a:xfrm>
              <a:off x="3798462" y="595767"/>
              <a:ext cx="1025884" cy="787861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Nobeigums </a:t>
              </a:r>
              <a:r>
                <a:rPr lang="lv-LV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(pētījuma </a:t>
              </a:r>
              <a:r>
                <a:rPr lang="lv-LV" sz="20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kopsavilkums – rezultāti un to ziņojums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9"/>
            <p:cNvSpPr txBox="1"/>
            <p:nvPr/>
          </p:nvSpPr>
          <p:spPr>
            <a:xfrm>
              <a:off x="1215782" y="629086"/>
              <a:ext cx="684202" cy="734478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400" b="1" u="sng" dirty="0">
                  <a:solidFill>
                    <a:srgbClr val="2C34D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1.daļa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>
                  <a:solidFill>
                    <a:srgbClr val="2C34D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Kas tas ir un kāpēc tas tā ir?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10"/>
            <p:cNvSpPr txBox="1"/>
            <p:nvPr/>
          </p:nvSpPr>
          <p:spPr>
            <a:xfrm>
              <a:off x="2977221" y="613050"/>
              <a:ext cx="668108" cy="770578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400" b="1" u="sng" dirty="0">
                  <a:solidFill>
                    <a:srgbClr val="3B833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3.daļa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>
                  <a:solidFill>
                    <a:srgbClr val="3B833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Kā konkrēti  rīkoties?</a:t>
              </a:r>
              <a:endParaRPr lang="lv-LV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11"/>
            <p:cNvSpPr txBox="1"/>
            <p:nvPr/>
          </p:nvSpPr>
          <p:spPr>
            <a:xfrm>
              <a:off x="93371" y="186200"/>
              <a:ext cx="969278" cy="249589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 smtClean="0">
                  <a:solidFill>
                    <a:srgbClr val="8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VAJADZĪBA</a:t>
              </a:r>
              <a:endParaRPr lang="lv-LV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12"/>
            <p:cNvSpPr txBox="1"/>
            <p:nvPr/>
          </p:nvSpPr>
          <p:spPr>
            <a:xfrm>
              <a:off x="3553455" y="-33285"/>
              <a:ext cx="1407299" cy="316998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 smtClean="0">
                  <a:solidFill>
                    <a:srgbClr val="8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VAJADZĪBAS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lv-LV" sz="2000" b="1" dirty="0" smtClean="0">
                  <a:solidFill>
                    <a:srgbClr val="8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APMIERINĀJUMS</a:t>
              </a:r>
              <a:endParaRPr lang="lv-LV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452632" y="3245165"/>
            <a:ext cx="1270711" cy="167199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2.daļa</a:t>
            </a:r>
            <a:endParaRPr kumimoji="0" lang="lv-LV" altLang="lv-L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Ko, kā un kāpēc to un tā  darīt? </a:t>
            </a:r>
            <a:endParaRPr kumimoji="0" lang="lv-LV" altLang="lv-LV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Taisns savienotājs 16"/>
          <p:cNvCxnSpPr/>
          <p:nvPr/>
        </p:nvCxnSpPr>
        <p:spPr>
          <a:xfrm>
            <a:off x="4569329" y="1766952"/>
            <a:ext cx="289459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Taisns bultveida savienotājs 25"/>
          <p:cNvCxnSpPr>
            <a:stCxn id="11" idx="2"/>
          </p:cNvCxnSpPr>
          <p:nvPr/>
        </p:nvCxnSpPr>
        <p:spPr>
          <a:xfrm>
            <a:off x="2565286" y="2770599"/>
            <a:ext cx="0" cy="315525"/>
          </a:xfrm>
          <a:prstGeom prst="straightConnector1">
            <a:avLst/>
          </a:prstGeom>
          <a:ln w="76200">
            <a:solidFill>
              <a:srgbClr val="8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Taisns bultveida savienotājs 26"/>
          <p:cNvCxnSpPr/>
          <p:nvPr/>
        </p:nvCxnSpPr>
        <p:spPr>
          <a:xfrm flipV="1">
            <a:off x="9528634" y="2568171"/>
            <a:ext cx="0" cy="404855"/>
          </a:xfrm>
          <a:prstGeom prst="straightConnector1">
            <a:avLst/>
          </a:prstGeom>
          <a:ln w="76200">
            <a:solidFill>
              <a:srgbClr val="8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aisnstūris 30"/>
          <p:cNvSpPr/>
          <p:nvPr/>
        </p:nvSpPr>
        <p:spPr>
          <a:xfrm>
            <a:off x="461988" y="4844508"/>
            <a:ext cx="1110927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lv-LV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 </a:t>
            </a:r>
            <a:endParaRPr lang="lv-LV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Lai mums izdodas </a:t>
            </a:r>
            <a:r>
              <a:rPr lang="lv-LV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pilnvērtīgi zinātniskie pētījumi – pamatojumi,  </a:t>
            </a:r>
            <a:endParaRPr lang="lv-LV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datu ieguve un apstrāde, </a:t>
            </a:r>
            <a:r>
              <a:rPr lang="lv-LV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pētījumu pārskatu </a:t>
            </a:r>
            <a:r>
              <a:rPr lang="lv-LV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izveide un </a:t>
            </a:r>
            <a:r>
              <a:rPr lang="lv-LV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ziņojumi </a:t>
            </a:r>
            <a:r>
              <a:rPr lang="lv-LV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par </a:t>
            </a:r>
            <a:r>
              <a:rPr lang="lv-LV" sz="2800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</a:rPr>
              <a:t>patstāvīgi un radoši paveiktajiem  pētījumiem! </a:t>
            </a:r>
            <a:endParaRPr lang="lv-LV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2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6" y="259813"/>
            <a:ext cx="3723044" cy="5584566"/>
          </a:xfrm>
          <a:prstGeom prst="rect">
            <a:avLst/>
          </a:prstGeom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65" y="102424"/>
            <a:ext cx="6764287" cy="58993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1102" y="6172777"/>
            <a:ext cx="8578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PĒTNIECĪBA – </a:t>
            </a:r>
            <a:r>
              <a:rPr lang="lv-LV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cilvēkdarbība</a:t>
            </a:r>
            <a:r>
              <a:rPr lang="lv-LV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jaunas dzīves pieredzes ieguvei !    </a:t>
            </a:r>
            <a:endParaRPr lang="lv-LV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0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/>
          <p:cNvSpPr/>
          <p:nvPr/>
        </p:nvSpPr>
        <p:spPr>
          <a:xfrm>
            <a:off x="167952" y="181594"/>
            <a:ext cx="11663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Cilvēces vēstures </a:t>
            </a:r>
            <a:r>
              <a:rPr lang="pl-PL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Jauno </a:t>
            </a:r>
            <a:r>
              <a:rPr lang="pl-PL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laiku posmā visbūtiskākās pārmaiņas </a:t>
            </a:r>
            <a:r>
              <a:rPr lang="pl-PL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ienes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</a:t>
            </a:r>
            <a:r>
              <a:rPr lang="pl-PL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pl-PL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zinātnes </a:t>
            </a:r>
            <a:r>
              <a:rPr lang="pl-PL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tehnikas revolūcijas sasniegumu </a:t>
            </a:r>
            <a:r>
              <a:rPr lang="pl-PL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izmantošana</a:t>
            </a:r>
            <a:r>
              <a:rPr lang="pl-PL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v-LV" sz="4000" dirty="0"/>
          </a:p>
        </p:txBody>
      </p:sp>
      <p:pic>
        <p:nvPicPr>
          <p:cNvPr id="3" name="Attēls 2" descr="C:\Users\Andris\Documents\05_DARBS 16-17 (5.01.17-18,3GB)\05-17 Mani kursi 16-17\DS(2) 16-17\Melnmat.JPG\Ķīnas RobotMeitene 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2" y="1603798"/>
            <a:ext cx="2880048" cy="2554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Attēls 3" descr="Lady and her robo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017" y="1603798"/>
            <a:ext cx="3326947" cy="24454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aisnstūris 4"/>
          <p:cNvSpPr/>
          <p:nvPr/>
        </p:nvSpPr>
        <p:spPr>
          <a:xfrm>
            <a:off x="405899" y="4596780"/>
            <a:ext cx="10993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pl-PL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Zinātnes un tehnikas straujā progresa dēļ cilvēces dzīvesvide kļūst arvien mākslīgāka jeb tehniskāka, kamēr dabasvide jau prasa īpašu aprūpi un aizsardzību pret cilvēku saimnieciskajām darbībām. Strauji veidojas cilvēku pašu izveidotajai</a:t>
            </a:r>
            <a:r>
              <a:rPr lang="pl-PL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l-PL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mākslīgajai dzīvesvidei jeb tehnovidei atbilstošs</a:t>
            </a:r>
            <a:r>
              <a:rPr lang="pl-PL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tehnocilvēks.</a:t>
            </a:r>
            <a:endParaRPr lang="lv-LV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72" y="2482132"/>
            <a:ext cx="4856031" cy="167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16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70" y="95249"/>
            <a:ext cx="4515057" cy="3005525"/>
          </a:xfrm>
          <a:prstGeom prst="rect">
            <a:avLst/>
          </a:prstGeom>
        </p:spPr>
      </p:pic>
      <p:pic>
        <p:nvPicPr>
          <p:cNvPr id="4" name="Attēls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70" y="3350992"/>
            <a:ext cx="4380807" cy="3283527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47" y="304222"/>
            <a:ext cx="4518991" cy="633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1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64461" y="301452"/>
            <a:ext cx="5915168" cy="173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Latvijas Universitāte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Prof.emeritus,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Dr.fiz.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ANDRIS  BROKS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http://blogi.lu.lv/broks/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andris.broks@lu.lv</a:t>
            </a:r>
            <a:r>
              <a:rPr kumimoji="0" lang="lv-LV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sv-SE" altLang="lv-LV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173627" y="2036435"/>
            <a:ext cx="709683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lv-LV" altLang="lv-LV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PASAULE un CILVĒKS</a:t>
            </a:r>
            <a:endParaRPr kumimoji="0" lang="lv-LV" altLang="lv-L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(Cilvēks Pasaulē un Pasaule Cilvēkā)</a:t>
            </a:r>
            <a:endParaRPr kumimoji="0" lang="lv-LV" altLang="lv-LV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lv-LV" altLang="lv-LV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Zinātnes filozofiskie un psiholoģiskie pamati</a:t>
            </a:r>
            <a:endParaRPr kumimoji="0" lang="lv-LV" altLang="lv-LV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424" y="3654904"/>
            <a:ext cx="4668914" cy="2756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8637" y="3963778"/>
            <a:ext cx="3609572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Paldies</a:t>
            </a:r>
          </a:p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visiem par uzmanību,</a:t>
            </a:r>
          </a:p>
          <a:p>
            <a:pPr algn="ctr"/>
            <a:endParaRPr lang="lv-LV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lai mums visiem </a:t>
            </a:r>
          </a:p>
          <a:p>
            <a:pPr algn="ctr"/>
            <a:endParaRPr lang="lv-LV" sz="105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dzīvē labi sokas!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719" y="257296"/>
            <a:ext cx="3816419" cy="314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7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537863" y="144640"/>
            <a:ext cx="11032659" cy="6616052"/>
            <a:chOff x="-13159" y="-463283"/>
            <a:chExt cx="5341464" cy="9302201"/>
          </a:xfrm>
        </p:grpSpPr>
        <p:cxnSp>
          <p:nvCxnSpPr>
            <p:cNvPr id="3" name="Taisns savienotājs 2"/>
            <p:cNvCxnSpPr/>
            <p:nvPr/>
          </p:nvCxnSpPr>
          <p:spPr>
            <a:xfrm>
              <a:off x="2390351" y="6594601"/>
              <a:ext cx="0" cy="168625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grpSp>
          <p:nvGrpSpPr>
            <p:cNvPr id="6" name="Grupa 5"/>
            <p:cNvGrpSpPr/>
            <p:nvPr/>
          </p:nvGrpSpPr>
          <p:grpSpPr>
            <a:xfrm>
              <a:off x="-13159" y="-463283"/>
              <a:ext cx="5341464" cy="9302201"/>
              <a:chOff x="-13159" y="-463283"/>
              <a:chExt cx="5341464" cy="9302201"/>
            </a:xfrm>
          </p:grpSpPr>
          <p:cxnSp>
            <p:nvCxnSpPr>
              <p:cNvPr id="7" name="Taisns savienotājs 6"/>
              <p:cNvCxnSpPr/>
              <p:nvPr/>
            </p:nvCxnSpPr>
            <p:spPr>
              <a:xfrm>
                <a:off x="1501792" y="4653574"/>
                <a:ext cx="0" cy="427126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" name="Taisns savienotājs 7"/>
              <p:cNvCxnSpPr/>
              <p:nvPr/>
            </p:nvCxnSpPr>
            <p:spPr>
              <a:xfrm>
                <a:off x="3569529" y="4641035"/>
                <a:ext cx="0" cy="274442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" name="Taisns savienotājs 8"/>
              <p:cNvCxnSpPr/>
              <p:nvPr/>
            </p:nvCxnSpPr>
            <p:spPr>
              <a:xfrm>
                <a:off x="4667250" y="3705225"/>
                <a:ext cx="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0" name="Grupa 9"/>
              <p:cNvGrpSpPr/>
              <p:nvPr/>
            </p:nvGrpSpPr>
            <p:grpSpPr>
              <a:xfrm>
                <a:off x="-13159" y="-463283"/>
                <a:ext cx="5341464" cy="9302201"/>
                <a:chOff x="-13159" y="-463283"/>
                <a:chExt cx="5341464" cy="9302201"/>
              </a:xfrm>
            </p:grpSpPr>
            <p:sp>
              <p:nvSpPr>
                <p:cNvPr id="11" name="Tekstlodziņš 1"/>
                <p:cNvSpPr txBox="1"/>
                <p:nvPr/>
              </p:nvSpPr>
              <p:spPr>
                <a:xfrm>
                  <a:off x="2710713" y="-463283"/>
                  <a:ext cx="1598851" cy="49352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2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   I   S   U   M   S</a:t>
                  </a:r>
                  <a:endParaRPr kumimoji="0" lang="lv-LV" sz="11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Tekstlodziņš 2"/>
                <p:cNvSpPr txBox="1"/>
                <p:nvPr/>
              </p:nvSpPr>
              <p:spPr>
                <a:xfrm>
                  <a:off x="3452244" y="327568"/>
                  <a:ext cx="57894" cy="68447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  <p:sp>
              <p:nvSpPr>
                <p:cNvPr id="13" name="Tekstlodziņš 3"/>
                <p:cNvSpPr txBox="1"/>
                <p:nvPr/>
              </p:nvSpPr>
              <p:spPr>
                <a:xfrm>
                  <a:off x="-13159" y="768882"/>
                  <a:ext cx="3029902" cy="671190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defRPr/>
                  </a:pPr>
                  <a:r>
                    <a:rPr lang="lv-LV" sz="2000" b="1" kern="0" dirty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Materiālā </a:t>
                  </a:r>
                  <a:r>
                    <a:rPr lang="lv-LV" sz="2000" b="1" kern="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 - </a:t>
                  </a:r>
                  <a:r>
                    <a:rPr lang="lv-LV" sz="2000" kern="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</a:t>
                  </a:r>
                  <a:r>
                    <a:rPr kumimoji="0" lang="lv-LV" sz="20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isuma</a:t>
                  </a:r>
                  <a:r>
                    <a:rPr kumimoji="0" lang="lv-LV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lv-LV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cilvēkiem zināmā </a:t>
                  </a:r>
                  <a:r>
                    <a:rPr kumimoji="0" lang="lv-LV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daļa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Tekstlodziņš 4"/>
                <p:cNvSpPr txBox="1"/>
                <p:nvPr/>
              </p:nvSpPr>
              <p:spPr>
                <a:xfrm>
                  <a:off x="3834785" y="354112"/>
                  <a:ext cx="1493520" cy="1047402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Visuma </a:t>
                  </a:r>
                  <a:r>
                    <a:rPr kumimoji="0" lang="lv-LV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cilvēkiem </a:t>
                  </a:r>
                  <a:r>
                    <a:rPr kumimoji="0" lang="lv-LV" sz="2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lv-LV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nezināmā daļa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Tekstlodziņš 5"/>
                <p:cNvSpPr txBox="1"/>
                <p:nvPr/>
              </p:nvSpPr>
              <p:spPr>
                <a:xfrm>
                  <a:off x="3029902" y="990751"/>
                  <a:ext cx="493395" cy="61120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100" b="0" i="0" u="none" strike="noStrike" kern="0" cap="none" spc="0" normalizeH="0" baseline="0" noProof="0">
                      <a:ln w="9525" cap="rnd" cmpd="sng" algn="ctr">
                        <a:solidFill>
                          <a:srgbClr val="000000"/>
                        </a:solidFill>
                        <a:prstDash val="solid"/>
                        <a:beve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  <a:endParaRPr kumimoji="0" lang="lv-LV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Tekstlodziņš 6"/>
                <p:cNvSpPr txBox="1"/>
                <p:nvPr/>
              </p:nvSpPr>
              <p:spPr>
                <a:xfrm>
                  <a:off x="8539" y="1960027"/>
                  <a:ext cx="1943100" cy="504843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DZĪVĀ</a:t>
                  </a:r>
                  <a:r>
                    <a:rPr kumimoji="0" lang="lv-LV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materiālā </a:t>
                  </a:r>
                  <a:r>
                    <a:rPr kumimoji="0" lang="lv-LV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" name="Tekstlodziņš 7"/>
                <p:cNvSpPr txBox="1"/>
                <p:nvPr/>
              </p:nvSpPr>
              <p:spPr>
                <a:xfrm>
                  <a:off x="3176656" y="2019300"/>
                  <a:ext cx="1943100" cy="504823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rgbClr val="7030A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NEDZĪVĀ  </a:t>
                  </a:r>
                  <a:r>
                    <a:rPr kumimoji="0" lang="lv-LV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materiālā </a:t>
                  </a:r>
                  <a:r>
                    <a:rPr kumimoji="0" lang="lv-LV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" name="Taisns savienotājs 17"/>
                <p:cNvCxnSpPr/>
                <p:nvPr/>
              </p:nvCxnSpPr>
              <p:spPr>
                <a:xfrm>
                  <a:off x="2544265" y="1440072"/>
                  <a:ext cx="0" cy="266701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9" name="Taisns savienotājs 18"/>
                <p:cNvCxnSpPr/>
                <p:nvPr/>
              </p:nvCxnSpPr>
              <p:spPr>
                <a:xfrm>
                  <a:off x="2544265" y="1753087"/>
                  <a:ext cx="1637210" cy="189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lgDash"/>
                  <a:miter lim="800000"/>
                </a:ln>
                <a:effectLst/>
              </p:spPr>
            </p:cxnSp>
            <p:cxnSp>
              <p:nvCxnSpPr>
                <p:cNvPr id="20" name="Taisns savienotājs 19"/>
                <p:cNvCxnSpPr/>
                <p:nvPr/>
              </p:nvCxnSpPr>
              <p:spPr>
                <a:xfrm>
                  <a:off x="4181475" y="1752600"/>
                  <a:ext cx="0" cy="266668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1" name="Tekstlodziņš 11"/>
                <p:cNvSpPr txBox="1"/>
                <p:nvPr/>
              </p:nvSpPr>
              <p:spPr>
                <a:xfrm>
                  <a:off x="142874" y="2954791"/>
                  <a:ext cx="1628775" cy="485773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rgbClr val="7030A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Dabīgā</a:t>
                  </a: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dzīvā materiālā Pasaule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kstlodziņš 12"/>
                <p:cNvSpPr txBox="1"/>
                <p:nvPr/>
              </p:nvSpPr>
              <p:spPr>
                <a:xfrm>
                  <a:off x="2759307" y="2941837"/>
                  <a:ext cx="2360449" cy="520551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rgbClr val="7030A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20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Mākslīgā</a:t>
                  </a: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lv-LV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dzīvā un nedzīvā </a:t>
                  </a: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materiālā Pasaule</a:t>
                  </a:r>
                  <a:endParaRPr kumimoji="0" lang="lv-LV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3" name="Taisns savienotājs 22"/>
                <p:cNvCxnSpPr/>
                <p:nvPr/>
              </p:nvCxnSpPr>
              <p:spPr>
                <a:xfrm flipV="1">
                  <a:off x="990616" y="2710322"/>
                  <a:ext cx="2039286" cy="131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lgDash"/>
                  <a:miter lim="800000"/>
                </a:ln>
                <a:effectLst/>
              </p:spPr>
            </p:cxnSp>
            <p:cxnSp>
              <p:nvCxnSpPr>
                <p:cNvPr id="24" name="Taisns savienotājs 23"/>
                <p:cNvCxnSpPr/>
                <p:nvPr/>
              </p:nvCxnSpPr>
              <p:spPr>
                <a:xfrm>
                  <a:off x="697622" y="2711632"/>
                  <a:ext cx="0" cy="220265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" name="Taisns savienotājs 24"/>
                <p:cNvCxnSpPr/>
                <p:nvPr/>
              </p:nvCxnSpPr>
              <p:spPr>
                <a:xfrm>
                  <a:off x="3029902" y="2748745"/>
                  <a:ext cx="0" cy="219124"/>
                </a:xfrm>
                <a:prstGeom prst="line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6" name="Tekstlodziņš 16"/>
                <p:cNvSpPr txBox="1"/>
                <p:nvPr/>
              </p:nvSpPr>
              <p:spPr>
                <a:xfrm>
                  <a:off x="42020" y="3951113"/>
                  <a:ext cx="538502" cy="44768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rgbClr val="7030A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 U G I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Tekstlodziņš 17"/>
                <p:cNvSpPr txBox="1"/>
                <p:nvPr/>
              </p:nvSpPr>
              <p:spPr>
                <a:xfrm>
                  <a:off x="849645" y="3960288"/>
                  <a:ext cx="950650" cy="429331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solidFill>
                    <a:srgbClr val="7030A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 Z Ī V N I E K I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Tekstlodziņš 18"/>
                <p:cNvSpPr txBox="1"/>
                <p:nvPr/>
              </p:nvSpPr>
              <p:spPr>
                <a:xfrm>
                  <a:off x="2077885" y="3962549"/>
                  <a:ext cx="977110" cy="436248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  I  L  V  Ē  K  I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9" name="Taisns savienotājs 28"/>
                <p:cNvCxnSpPr/>
                <p:nvPr/>
              </p:nvCxnSpPr>
              <p:spPr>
                <a:xfrm>
                  <a:off x="697622" y="3747337"/>
                  <a:ext cx="1866433" cy="27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Taisns savienotājs 29"/>
                <p:cNvCxnSpPr/>
                <p:nvPr/>
              </p:nvCxnSpPr>
              <p:spPr>
                <a:xfrm>
                  <a:off x="697622" y="3458184"/>
                  <a:ext cx="0" cy="275601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1" name="Taisns savienotājs 30"/>
                <p:cNvCxnSpPr/>
                <p:nvPr/>
              </p:nvCxnSpPr>
              <p:spPr>
                <a:xfrm flipH="1">
                  <a:off x="1324970" y="3703463"/>
                  <a:ext cx="0" cy="247649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Taisns savienotājs 31"/>
                <p:cNvCxnSpPr>
                  <a:endCxn id="28" idx="0"/>
                </p:cNvCxnSpPr>
                <p:nvPr/>
              </p:nvCxnSpPr>
              <p:spPr>
                <a:xfrm>
                  <a:off x="2564055" y="3758494"/>
                  <a:ext cx="2385" cy="204055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33" name="Tekstlodziņš 23"/>
                <p:cNvSpPr txBox="1"/>
                <p:nvPr/>
              </p:nvSpPr>
              <p:spPr>
                <a:xfrm>
                  <a:off x="9242" y="5104103"/>
                  <a:ext cx="1835306" cy="524073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C0000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99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Fiziskā  materiālā </a:t>
                  </a:r>
                  <a:r>
                    <a:rPr kumimoji="0" lang="lv-LV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9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vide  </a:t>
                  </a:r>
                  <a:r>
                    <a:rPr kumimoji="0" lang="lv-LV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(</a:t>
                  </a:r>
                  <a:r>
                    <a:rPr kumimoji="0" lang="lv-LV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fizioloģija</a:t>
                  </a:r>
                  <a:r>
                    <a:rPr kumimoji="0" lang="lv-LV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)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Tekstlodziņš 24"/>
                <p:cNvSpPr txBox="1"/>
                <p:nvPr/>
              </p:nvSpPr>
              <p:spPr>
                <a:xfrm>
                  <a:off x="2234968" y="4915477"/>
                  <a:ext cx="2764635" cy="847199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000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Garīgā materiālā </a:t>
                  </a:r>
                  <a:r>
                    <a:rPr kumimoji="0" lang="lv-LV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vide - </a:t>
                  </a:r>
                  <a:r>
                    <a:rPr kumimoji="0" lang="lv-LV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Domu Pasaule </a:t>
                  </a:r>
                  <a:r>
                    <a:rPr kumimoji="0" lang="lv-LV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(</a:t>
                  </a:r>
                  <a:r>
                    <a:rPr kumimoji="0" lang="lv-LV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psiholoģija)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lv-LV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– </a:t>
                  </a:r>
                  <a:r>
                    <a:rPr kumimoji="0" lang="lv-LV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reālās un nereālas </a:t>
                  </a:r>
                  <a:r>
                    <a:rPr kumimoji="0" lang="lv-LV" b="0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domas</a:t>
                  </a:r>
                  <a:endParaRPr kumimoji="0" lang="lv-LV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35" name="Taisns savienotājs 34"/>
                <p:cNvCxnSpPr/>
                <p:nvPr/>
              </p:nvCxnSpPr>
              <p:spPr>
                <a:xfrm flipH="1">
                  <a:off x="2564055" y="4398797"/>
                  <a:ext cx="2385" cy="26870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Taisns savienotājs 35"/>
                <p:cNvCxnSpPr/>
                <p:nvPr/>
              </p:nvCxnSpPr>
              <p:spPr>
                <a:xfrm flipH="1" flipV="1">
                  <a:off x="1501792" y="4634022"/>
                  <a:ext cx="2068691" cy="1392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</p:cxnSp>
            <p:grpSp>
              <p:nvGrpSpPr>
                <p:cNvPr id="37" name="Grupa 36"/>
                <p:cNvGrpSpPr/>
                <p:nvPr/>
              </p:nvGrpSpPr>
              <p:grpSpPr>
                <a:xfrm>
                  <a:off x="2407547" y="5781355"/>
                  <a:ext cx="2086884" cy="605725"/>
                  <a:chOff x="-430903" y="-790904"/>
                  <a:chExt cx="2086884" cy="605728"/>
                </a:xfrm>
              </p:grpSpPr>
              <p:sp>
                <p:nvSpPr>
                  <p:cNvPr id="46" name="Tekstlodziņš 27"/>
                  <p:cNvSpPr txBox="1"/>
                  <p:nvPr/>
                </p:nvSpPr>
                <p:spPr>
                  <a:xfrm>
                    <a:off x="-430903" y="-642715"/>
                    <a:ext cx="901493" cy="400819"/>
                  </a:xfrm>
                  <a:prstGeom prst="rect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FF0000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lv-LV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APZIŅA</a:t>
                    </a:r>
                    <a:endParaRPr kumimoji="0" lang="lv-LV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kstlodziņš 28"/>
                  <p:cNvSpPr txBox="1"/>
                  <p:nvPr/>
                </p:nvSpPr>
                <p:spPr>
                  <a:xfrm>
                    <a:off x="996335" y="-606552"/>
                    <a:ext cx="659646" cy="421376"/>
                  </a:xfrm>
                  <a:prstGeom prst="rect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FF0000"/>
                    </a:solidFill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lv-LV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ZEMAPZIŅA</a:t>
                    </a:r>
                    <a:endParaRPr kumimoji="0" lang="lv-LV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48" name="Taisns savienotājs 47"/>
                  <p:cNvCxnSpPr/>
                  <p:nvPr/>
                </p:nvCxnSpPr>
                <p:spPr>
                  <a:xfrm flipH="1">
                    <a:off x="731079" y="-790904"/>
                    <a:ext cx="1192" cy="339280"/>
                  </a:xfrm>
                  <a:prstGeom prst="line">
                    <a:avLst/>
                  </a:prstGeom>
                  <a:noFill/>
                  <a:ln w="5715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9" name="Taisns savienotājs 48"/>
                  <p:cNvCxnSpPr/>
                  <p:nvPr/>
                </p:nvCxnSpPr>
                <p:spPr>
                  <a:xfrm flipH="1">
                    <a:off x="470590" y="-442306"/>
                    <a:ext cx="525745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38" name="Tekstlodziņš 31"/>
                <p:cNvSpPr txBox="1"/>
                <p:nvPr/>
              </p:nvSpPr>
              <p:spPr>
                <a:xfrm>
                  <a:off x="2133435" y="6763227"/>
                  <a:ext cx="410830" cy="395320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000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Jūtas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kstlodziņš 32"/>
                <p:cNvSpPr txBox="1"/>
                <p:nvPr/>
              </p:nvSpPr>
              <p:spPr>
                <a:xfrm>
                  <a:off x="2632144" y="6748833"/>
                  <a:ext cx="369087" cy="407164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000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Griba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kstlodziņš 33"/>
                <p:cNvSpPr txBox="1"/>
                <p:nvPr/>
              </p:nvSpPr>
              <p:spPr>
                <a:xfrm>
                  <a:off x="3079191" y="6731482"/>
                  <a:ext cx="432917" cy="407847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rgbClr val="FF0000"/>
                  </a:solidFill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Prāts</a:t>
                  </a:r>
                  <a:endParaRPr kumimoji="0" lang="lv-LV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Tekstlodziņš 34"/>
                <p:cNvSpPr txBox="1"/>
                <p:nvPr/>
              </p:nvSpPr>
              <p:spPr>
                <a:xfrm>
                  <a:off x="98086" y="5888442"/>
                  <a:ext cx="1724025" cy="1276055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20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Materiālās </a:t>
                  </a:r>
                  <a:r>
                    <a:rPr kumimoji="0" lang="lv-LV" sz="2000" b="1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Pasaules                     </a:t>
                  </a:r>
                  <a:r>
                    <a:rPr kumimoji="0" lang="lv-LV" sz="20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sistēmiskais </a:t>
                  </a:r>
                  <a:r>
                    <a:rPr kumimoji="0" lang="lv-LV" sz="2000" b="1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                                 skatījums  un </a:t>
                  </a:r>
                  <a:r>
                    <a:rPr kumimoji="0" lang="lv-LV" sz="20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redzējums</a:t>
                  </a:r>
                  <a:endParaRPr kumimoji="0" lang="lv-LV" sz="1200" b="0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42" name="Taisns savienotājs 41"/>
                <p:cNvCxnSpPr/>
                <p:nvPr/>
              </p:nvCxnSpPr>
              <p:spPr>
                <a:xfrm flipV="1">
                  <a:off x="2390351" y="6534136"/>
                  <a:ext cx="918689" cy="1415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Taisns savienotājs 42"/>
                <p:cNvCxnSpPr/>
                <p:nvPr/>
              </p:nvCxnSpPr>
              <p:spPr>
                <a:xfrm>
                  <a:off x="2816687" y="6330360"/>
                  <a:ext cx="0" cy="217928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Taisns savienotājs 43"/>
                <p:cNvCxnSpPr/>
                <p:nvPr/>
              </p:nvCxnSpPr>
              <p:spPr>
                <a:xfrm>
                  <a:off x="3295649" y="6552190"/>
                  <a:ext cx="0" cy="17144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45" name="Tekstlodziņš 50"/>
                <p:cNvSpPr txBox="1"/>
                <p:nvPr/>
              </p:nvSpPr>
              <p:spPr>
                <a:xfrm>
                  <a:off x="254987" y="7479756"/>
                  <a:ext cx="4562301" cy="1359162"/>
                </a:xfrm>
                <a:prstGeom prst="rect">
                  <a:avLst/>
                </a:prstGeom>
                <a:solidFill>
                  <a:sysClr val="window" lastClr="FFFFFF"/>
                </a:solidFill>
                <a:ln w="6350">
                  <a:noFill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lv-LV" sz="1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CILVĒKS apzina Pasauli sistēmiski - pa daļām, </a:t>
                  </a:r>
                  <a:r>
                    <a:rPr lang="lv-LV" sz="1900" b="1" kern="0" dirty="0">
                      <a:solidFill>
                        <a:srgbClr val="7030A0"/>
                      </a:solidFill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</a:t>
                  </a:r>
                  <a:r>
                    <a:rPr kumimoji="0" lang="lv-LV" sz="1900" b="1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ās</a:t>
                  </a:r>
                  <a:r>
                    <a:rPr kumimoji="0" lang="lv-LV" sz="19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lv-LV" sz="1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savstarpēji salīdzinot un </a:t>
                  </a:r>
                  <a:r>
                    <a:rPr kumimoji="0" lang="lv-LV" sz="19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kopsaistot</a:t>
                  </a:r>
                  <a:r>
                    <a:rPr kumimoji="0" lang="lv-LV" sz="19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. </a:t>
                  </a:r>
                  <a:r>
                    <a:rPr kumimoji="0" lang="lv-LV" sz="19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                                                 </a:t>
                  </a:r>
                  <a:r>
                    <a:rPr kumimoji="0" lang="lv-LV" sz="1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 </a:t>
                  </a:r>
                  <a:r>
                    <a:rPr kumimoji="0" lang="lv-LV" sz="1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ir tas, ko mēs par tādu saucam - </a:t>
                  </a:r>
                  <a:r>
                    <a:rPr kumimoji="0" lang="lv-LV" sz="1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Pasaule </a:t>
                  </a:r>
                  <a:r>
                    <a:rPr kumimoji="0" lang="lv-LV" sz="1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ir daudzveidīgu parādību </a:t>
                  </a:r>
                  <a:r>
                    <a:rPr kumimoji="0" lang="lv-LV" sz="19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kopums.                                                          </a:t>
                  </a:r>
                  <a:r>
                    <a:rPr kumimoji="0" lang="lv-LV" sz="19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Visa </a:t>
                  </a:r>
                  <a:r>
                    <a:rPr kumimoji="0" lang="lv-LV" sz="1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cēlonis ir visa </a:t>
                  </a:r>
                  <a:r>
                    <a:rPr kumimoji="0" lang="lv-LV" sz="19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kopsaistība</a:t>
                  </a:r>
                  <a:r>
                    <a:rPr kumimoji="0" lang="lv-LV" sz="19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.</a:t>
                  </a:r>
                  <a:endParaRPr kumimoji="0" lang="lv-LV" sz="19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cxnSp>
        <p:nvCxnSpPr>
          <p:cNvPr id="127" name="Taisns savienotājs 126"/>
          <p:cNvCxnSpPr/>
          <p:nvPr/>
        </p:nvCxnSpPr>
        <p:spPr>
          <a:xfrm flipV="1">
            <a:off x="7842442" y="1207366"/>
            <a:ext cx="720224" cy="1381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Taisns savienotājs 134"/>
          <p:cNvCxnSpPr>
            <a:stCxn id="39" idx="0"/>
          </p:cNvCxnSpPr>
          <p:nvPr/>
        </p:nvCxnSpPr>
        <p:spPr>
          <a:xfrm flipH="1" flipV="1">
            <a:off x="6382838" y="5164455"/>
            <a:ext cx="2" cy="109695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53" name="Taisns savienotājs 52"/>
          <p:cNvCxnSpPr/>
          <p:nvPr/>
        </p:nvCxnSpPr>
        <p:spPr>
          <a:xfrm>
            <a:off x="1288195" y="3147316"/>
            <a:ext cx="0" cy="143523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  <a:miter lim="800000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354842" y="144640"/>
            <a:ext cx="5836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PASAULE un  CILVĒKS</a:t>
            </a:r>
            <a:endParaRPr lang="lv-LV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Taisns savienotājs 59"/>
          <p:cNvCxnSpPr/>
          <p:nvPr/>
        </p:nvCxnSpPr>
        <p:spPr>
          <a:xfrm>
            <a:off x="2599052" y="1688060"/>
            <a:ext cx="0" cy="189687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3" name="Taisns savienotājs 62"/>
          <p:cNvCxnSpPr/>
          <p:nvPr/>
        </p:nvCxnSpPr>
        <p:spPr>
          <a:xfrm flipV="1">
            <a:off x="2579378" y="1681391"/>
            <a:ext cx="3268076" cy="971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68" name="Taisns savienotājs 67"/>
          <p:cNvCxnSpPr/>
          <p:nvPr/>
        </p:nvCxnSpPr>
        <p:spPr>
          <a:xfrm flipV="1">
            <a:off x="2033516" y="2412665"/>
            <a:ext cx="536022" cy="298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75" name="Taisns savienotājs 74"/>
          <p:cNvCxnSpPr/>
          <p:nvPr/>
        </p:nvCxnSpPr>
        <p:spPr>
          <a:xfrm>
            <a:off x="2589391" y="2239460"/>
            <a:ext cx="0" cy="189687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82" name="Taisns savienotājs 81"/>
          <p:cNvCxnSpPr/>
          <p:nvPr/>
        </p:nvCxnSpPr>
        <p:spPr>
          <a:xfrm>
            <a:off x="9229070" y="2291417"/>
            <a:ext cx="0" cy="27506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86" name="Taisns savienotājs 85"/>
          <p:cNvCxnSpPr/>
          <p:nvPr/>
        </p:nvCxnSpPr>
        <p:spPr>
          <a:xfrm flipV="1">
            <a:off x="1288195" y="3143679"/>
            <a:ext cx="3510916" cy="860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lgDash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1201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15309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Divas Pasaules </a:t>
            </a: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cilvēks </a:t>
            </a:r>
            <a:r>
              <a:rPr lang="lv-LV" sz="36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materiālajā pasaulē </a:t>
            </a: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b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materiālās pasaules atveids cilvēka </a:t>
            </a:r>
            <a:r>
              <a:rPr lang="lv-LV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domu pasaulē. </a:t>
            </a:r>
            <a:endParaRPr lang="lv-LV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atura vietturis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3" y="1637619"/>
            <a:ext cx="7991063" cy="3630643"/>
          </a:xfrm>
        </p:spPr>
      </p:pic>
      <p:sp>
        <p:nvSpPr>
          <p:cNvPr id="3" name="TextBox 2"/>
          <p:cNvSpPr txBox="1"/>
          <p:nvPr/>
        </p:nvSpPr>
        <p:spPr>
          <a:xfrm>
            <a:off x="368490" y="5377642"/>
            <a:ext cx="10776588" cy="99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lv-LV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Cilvēks atveido </a:t>
            </a:r>
            <a:r>
              <a:rPr lang="lv-LV" sz="2800" dirty="0" smtClean="0">
                <a:solidFill>
                  <a:srgbClr val="8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Materiālo Pasauli </a:t>
            </a:r>
            <a:r>
              <a:rPr lang="lv-LV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savā </a:t>
            </a:r>
            <a:r>
              <a:rPr lang="lv-LV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Domu Pasaulē   </a:t>
            </a:r>
            <a:r>
              <a:rPr lang="lv-LV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 i s t ē m i s k i :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lv-LV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pa </a:t>
            </a:r>
            <a:r>
              <a:rPr lang="lv-LV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daļām (analīze), tās savstarpēji salīdzinot un </a:t>
            </a:r>
            <a:r>
              <a:rPr lang="lv-LV" sz="2800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kopsaistot</a:t>
            </a:r>
            <a:r>
              <a:rPr lang="lv-LV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(sintēze</a:t>
            </a:r>
            <a:r>
              <a:rPr lang="lv-LV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).  </a:t>
            </a:r>
            <a:endParaRPr lang="lv-LV" sz="22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4019" y="271670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TEORIJA</a:t>
            </a:r>
            <a:endParaRPr lang="lv-LV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1376" y="3738013"/>
            <a:ext cx="163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R A K S E</a:t>
            </a:r>
            <a:endParaRPr lang="lv-LV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6106" y="1990714"/>
            <a:ext cx="341906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Cilvēks ir materiālās pasaules daļa,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kura dzīve šajā pasaulē īstenojas kā vienots cilvēka fiziskās un garīgās dzīves kopums. </a:t>
            </a:r>
            <a:endParaRPr lang="lv-LV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lv-LV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Domu pasaule ir cilvēka garīgās dzīves pasaule.</a:t>
            </a:r>
            <a:endParaRPr lang="lv-LV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" y="0"/>
            <a:ext cx="18597243" cy="791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3" name="Objekts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034722"/>
              </p:ext>
            </p:extLst>
          </p:nvPr>
        </p:nvGraphicFramePr>
        <p:xfrm>
          <a:off x="1116652" y="395638"/>
          <a:ext cx="9209088" cy="615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Picture" r:id="rId3" imgW="5670720" imgH="3799440" progId="Word.Picture.8">
                  <p:embed/>
                </p:oleObj>
              </mc:Choice>
              <mc:Fallback>
                <p:oleObj name="Picture" r:id="rId3" imgW="5670720" imgH="379944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652" y="395638"/>
                        <a:ext cx="9209088" cy="6153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32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lodziņš 53"/>
          <p:cNvSpPr txBox="1"/>
          <p:nvPr/>
        </p:nvSpPr>
        <p:spPr>
          <a:xfrm>
            <a:off x="198783" y="119217"/>
            <a:ext cx="7726017" cy="74576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lv-LV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Cilvēks </a:t>
            </a:r>
            <a:r>
              <a:rPr lang="lv-LV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ir </a:t>
            </a:r>
            <a:r>
              <a:rPr lang="lv-LV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Materiālās Pasaules </a:t>
            </a:r>
            <a:r>
              <a:rPr lang="lv-LV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daļa </a:t>
            </a:r>
            <a:r>
              <a:rPr lang="lv-LV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</a:t>
            </a:r>
          </a:p>
          <a:p>
            <a:pPr algn="ctr">
              <a:spcAft>
                <a:spcPts val="0"/>
              </a:spcAft>
            </a:pPr>
            <a:r>
              <a:rPr lang="lv-LV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ķermenis jeb būtne  </a:t>
            </a:r>
            <a:r>
              <a:rPr lang="lv-LV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 tam raksturīgām </a:t>
            </a:r>
            <a:r>
              <a:rPr lang="lv-LV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īpašībām</a:t>
            </a:r>
            <a:endParaRPr lang="lv-LV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aisnstūris 4"/>
          <p:cNvSpPr/>
          <p:nvPr/>
        </p:nvSpPr>
        <p:spPr>
          <a:xfrm>
            <a:off x="2308570" y="1184918"/>
            <a:ext cx="6168887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lv-LV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CILVĒKS </a:t>
            </a:r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 garīga   </a:t>
            </a:r>
            <a:r>
              <a:rPr lang="lv-LV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dzīva </a:t>
            </a:r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būtne</a:t>
            </a:r>
            <a:endParaRPr lang="lv-LV" sz="3200" dirty="0">
              <a:solidFill>
                <a:srgbClr val="7030A0"/>
              </a:solidFill>
            </a:endParaRPr>
          </a:p>
        </p:txBody>
      </p:sp>
      <p:sp>
        <p:nvSpPr>
          <p:cNvPr id="6" name="Tekstlodziņš 449"/>
          <p:cNvSpPr txBox="1"/>
          <p:nvPr/>
        </p:nvSpPr>
        <p:spPr>
          <a:xfrm>
            <a:off x="834887" y="2155157"/>
            <a:ext cx="5056737" cy="129043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lv-LV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GARĪGUMS  -  </a:t>
            </a:r>
            <a:r>
              <a:rPr lang="lv-LV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informacionālie procesi  </a:t>
            </a:r>
            <a:r>
              <a:rPr lang="lv-LV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(domāšana</a:t>
            </a:r>
            <a:r>
              <a:rPr lang="lv-LV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lv-LV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cilvēka nervu sistēmā</a:t>
            </a:r>
            <a:r>
              <a:rPr lang="lv-LV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kas v a d a </a:t>
            </a:r>
            <a:r>
              <a:rPr lang="lv-LV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cilvēka dzīvi (</a:t>
            </a:r>
            <a:r>
              <a:rPr lang="lv-LV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fiziskos </a:t>
            </a:r>
            <a:r>
              <a:rPr lang="lv-LV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 </a:t>
            </a:r>
            <a:r>
              <a:rPr lang="lv-LV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garīgos procesus </a:t>
            </a:r>
            <a:r>
              <a:rPr lang="lv-LV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cilvēka ķermenī</a:t>
            </a:r>
            <a:r>
              <a:rPr lang="lv-LV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lv-LV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lv-LV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kstlodziņš 43"/>
          <p:cNvSpPr txBox="1"/>
          <p:nvPr/>
        </p:nvSpPr>
        <p:spPr>
          <a:xfrm>
            <a:off x="6132752" y="2162683"/>
            <a:ext cx="5317126" cy="128827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lv-LV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DZĪVĪBA </a:t>
            </a:r>
            <a:r>
              <a:rPr lang="lv-LV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vielu un informācijas iekšējā un ārējā aprite cilvēka  ķermenī </a:t>
            </a:r>
            <a:r>
              <a:rPr lang="lv-LV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fiziskie (vieliskie) un garīgie (informacionālie)  procesi cilvēka </a:t>
            </a:r>
            <a:r>
              <a:rPr lang="lv-LV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ķermenī</a:t>
            </a:r>
            <a:endParaRPr lang="lv-LV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5" name="Taisns savienotājs 24"/>
          <p:cNvCxnSpPr/>
          <p:nvPr/>
        </p:nvCxnSpPr>
        <p:spPr>
          <a:xfrm>
            <a:off x="6642030" y="1828156"/>
            <a:ext cx="0" cy="27715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Taisns savienotājs 28"/>
          <p:cNvCxnSpPr/>
          <p:nvPr/>
        </p:nvCxnSpPr>
        <p:spPr>
          <a:xfrm>
            <a:off x="5286995" y="1828156"/>
            <a:ext cx="0" cy="27715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Taisns savienotājs 32"/>
          <p:cNvCxnSpPr/>
          <p:nvPr/>
        </p:nvCxnSpPr>
        <p:spPr>
          <a:xfrm>
            <a:off x="3052970" y="907761"/>
            <a:ext cx="0" cy="27715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aisnstūris 13"/>
          <p:cNvSpPr/>
          <p:nvPr/>
        </p:nvSpPr>
        <p:spPr>
          <a:xfrm>
            <a:off x="0" y="3546714"/>
            <a:ext cx="1199321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Vārdiem „gars”, „garīgums” ir sena vēsture, kas saistīta ar pasaules emocionāli </a:t>
            </a:r>
            <a:r>
              <a:rPr lang="pl-PL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tēlaino</a:t>
            </a:r>
            <a:r>
              <a:rPr lang="lv-LV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jeb māksliniecisko </a:t>
            </a:r>
            <a:r>
              <a:rPr lang="pl-PL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pl-PL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atveidi cilvēka Domu Pasaulē. Šodien abu vārdu nozīmes sapratne un izpratne ir attīstījusies tālāk, pievienojot racionāli jēdzienisko jeb zinātnisko skaidrojumu</a:t>
            </a:r>
            <a:r>
              <a:rPr lang="pl-PL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lv-LV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Proti,</a:t>
            </a:r>
          </a:p>
          <a:p>
            <a:pPr algn="ctr"/>
            <a:r>
              <a:rPr lang="lv-LV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gars ir dzīva cilvēka nervu sistēmā apritošā informācija. </a:t>
            </a:r>
            <a:r>
              <a:rPr lang="pl-PL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v-LV" sz="2200" b="1" dirty="0"/>
          </a:p>
        </p:txBody>
      </p:sp>
      <p:sp>
        <p:nvSpPr>
          <p:cNvPr id="15" name="Taisnstūris 14"/>
          <p:cNvSpPr/>
          <p:nvPr/>
        </p:nvSpPr>
        <p:spPr>
          <a:xfrm>
            <a:off x="34164" y="5080969"/>
            <a:ext cx="11714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lv-LV" sz="28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Cilvēka garīgums, viņa garīgā dzīve</a:t>
            </a:r>
            <a:endParaRPr lang="lv-LV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šodien raksturojas  kā 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cilvēka nervu sistēmā</a:t>
            </a:r>
            <a:r>
              <a:rPr lang="lv-LV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lv-LV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apziņas un zemapziņas  līmeņos 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īstenojošies informacionālie procesi</a:t>
            </a:r>
            <a:r>
              <a:rPr lang="lv-LV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kas </a:t>
            </a:r>
            <a:r>
              <a:rPr lang="lv-LV" sz="24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kopsaistībā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ar ārējo cilvēka </a:t>
            </a:r>
            <a:r>
              <a:rPr lang="lv-LV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dzīvesvidi</a:t>
            </a:r>
            <a:r>
              <a:rPr lang="lv-LV" sz="24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 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 a d a  </a:t>
            </a:r>
            <a:r>
              <a:rPr lang="lv-LV" sz="2400" dirty="0">
                <a:solidFill>
                  <a:srgbClr val="7030A0"/>
                </a:solidFill>
                <a:latin typeface="Times New Roman" panose="02020603050405020304" pitchFamily="18" charset="0"/>
              </a:rPr>
              <a:t>cilvēka fiziskos un garīgos dzīvības procesus jeb  </a:t>
            </a:r>
            <a:r>
              <a:rPr lang="lv-LV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cilvēka dzīvi pasaulē kopumā</a:t>
            </a:r>
            <a:r>
              <a:rPr lang="lv-LV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endParaRPr lang="lv-LV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Attēls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961" y="81368"/>
            <a:ext cx="1909059" cy="199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6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/>
          <p:cNvSpPr/>
          <p:nvPr/>
        </p:nvSpPr>
        <p:spPr>
          <a:xfrm>
            <a:off x="171450" y="190500"/>
            <a:ext cx="11887200" cy="6424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lv-LV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Cilvēka sajustais viņa 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Domu Pasaulē tiek apzīmēts ar zīmēm, </a:t>
            </a:r>
            <a:endParaRPr lang="lv-LV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kuras ir ziņu jeb domu materiālie nesēji</a:t>
            </a:r>
            <a:r>
              <a:rPr lang="lv-LV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>
              <a:spcAft>
                <a:spcPts val="0"/>
              </a:spcAft>
            </a:pPr>
            <a:endParaRPr lang="lv-LV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9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Cilvēki savas domas jeb ziņas apzīmē ar īpašām zīmēm – vārdiem,</a:t>
            </a:r>
            <a:endParaRPr lang="lv-LV" sz="29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900" b="1" u="sng" dirty="0" smtClean="0">
                <a:solidFill>
                  <a:srgbClr val="C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vārdiskā  VALODA</a:t>
            </a:r>
            <a:r>
              <a:rPr lang="lv-LV" sz="29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2900" b="1" dirty="0" smtClean="0">
                <a:solidFill>
                  <a:srgbClr val="C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ir specifiska cilvēku domāšanas un saziņas valoda!</a:t>
            </a:r>
          </a:p>
          <a:p>
            <a:pPr algn="ctr">
              <a:spcAft>
                <a:spcPts val="0"/>
              </a:spcAft>
            </a:pPr>
            <a:r>
              <a:rPr lang="lv-LV" sz="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lv-LV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lv-LV" sz="1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lv-LV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Lietas 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32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lietvārdi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lv-L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(pamatā </a:t>
            </a:r>
            <a:r>
              <a:rPr lang="lv-L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materiālās pasaules ķermeņu </a:t>
            </a:r>
            <a:r>
              <a:rPr lang="lv-L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apzīmējumi jeb nosaukumi)</a:t>
            </a:r>
          </a:p>
          <a:p>
            <a:pPr>
              <a:spcAft>
                <a:spcPts val="0"/>
              </a:spcAft>
            </a:pP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Īpašības – </a:t>
            </a:r>
            <a:r>
              <a:rPr lang="lv-LV" sz="32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īpašības vārdi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lv-L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cilvēkus īpaši interesējošie lietu jeb ķermeņu raksturojumi)</a:t>
            </a:r>
          </a:p>
          <a:p>
            <a:pPr>
              <a:spcAft>
                <a:spcPts val="0"/>
              </a:spcAft>
            </a:pP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 lietām notiekošie procesi – </a:t>
            </a:r>
            <a:r>
              <a:rPr lang="lv-LV" sz="3200" b="1" dirty="0">
                <a:solidFill>
                  <a:srgbClr val="99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darbības vārdi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(lietu daudzveidīgo mainību vārdiskie apzīmējumi jeb nosaukumi)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v-LV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lv-LV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lv-LV" sz="2800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 Klau! Nāk gudra un skaista meitene, kuru pavada lielisks puisis.                            Lūk, cilvēka domu pasaulē vārdiski atveidota pasaules parādība.] </a:t>
            </a:r>
            <a:endParaRPr lang="lv-LV" sz="2800" i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70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isnstūris 1"/>
          <p:cNvSpPr/>
          <p:nvPr/>
        </p:nvSpPr>
        <p:spPr>
          <a:xfrm>
            <a:off x="266700" y="86916"/>
            <a:ext cx="115824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 z m a n ī b u : ikdienā ne tikai lietas, bet arī īpašības ļoti bieži tiek apzīmētas ar lietvārdiem, kas ievērojami traucē attiecīgo parādību būtības izpratni</a:t>
            </a:r>
            <a:r>
              <a:rPr lang="lv-LV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7200" algn="just">
              <a:spcAft>
                <a:spcPts val="0"/>
              </a:spcAft>
            </a:pPr>
            <a:endParaRPr lang="lv-LV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lv-LV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Piem., skaists - skaistums, spējīgs - spēja, spēcīgs - spēks utt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Nekad neaizmirsīsim, ka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ikviens materiālās 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pasaules </a:t>
            </a:r>
            <a:r>
              <a:rPr lang="lv-LV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ķermenis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ir </a:t>
            </a:r>
            <a:r>
              <a:rPr lang="lv-LV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tam piemītošo īpašību nesējs, konkrētās īpašības </a:t>
            </a:r>
            <a:r>
              <a:rPr lang="lv-LV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reāli nepastāv neatkarīgi no konkrētā ķermeņa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lv-LV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endParaRPr lang="lv-LV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Ķermeņus raksturo to uzbūve un mainība– ķermeņu uzbūve 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mainīgums ir ķermeņu īpašības. Vārdi 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«telpiskums», «</a:t>
            </a:r>
            <a:r>
              <a:rPr lang="lv-L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TELPA»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 </a:t>
            </a:r>
            <a:r>
              <a:rPr lang="lv-LV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«mainīgums», </a:t>
            </a:r>
            <a:r>
              <a:rPr lang="lv-LV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«LAIKS» </a:t>
            </a:r>
            <a:r>
              <a:rPr lang="lv-LV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ir lietvārdi, taču raksturo  ķermeņu jeb lietu divas visfundamentālākās īpašības</a:t>
            </a:r>
            <a:r>
              <a:rPr lang="lv-LV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lv-LV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Reāli nepastāv lietas, kuras sauc par telpu un laiku. </a:t>
            </a:r>
            <a:endParaRPr lang="lv-LV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lv-LV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lv-LV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94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ttēl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41" y="0"/>
            <a:ext cx="10895984" cy="671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781</Words>
  <Application>Microsoft Office PowerPoint</Application>
  <PresentationFormat>Platekrāna</PresentationFormat>
  <Paragraphs>123</Paragraphs>
  <Slides>24</Slides>
  <Notes>0</Notes>
  <HiddenSlides>0</HiddenSlides>
  <MMClips>0</MMClips>
  <ScaleCrop>false</ScaleCrop>
  <HeadingPairs>
    <vt:vector size="8" baseType="variant">
      <vt:variant>
        <vt:lpstr>Lietotie fonti</vt:lpstr>
      </vt:variant>
      <vt:variant>
        <vt:i4>5</vt:i4>
      </vt:variant>
      <vt:variant>
        <vt:lpstr>Dizains</vt:lpstr>
      </vt:variant>
      <vt:variant>
        <vt:i4>1</vt:i4>
      </vt:variant>
      <vt:variant>
        <vt:lpstr>Iegulti OLE serveri</vt:lpstr>
      </vt:variant>
      <vt:variant>
        <vt:i4>1</vt:i4>
      </vt:variant>
      <vt:variant>
        <vt:lpstr>Slaidu virsraksti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MS Sans Serif</vt:lpstr>
      <vt:lpstr>Times New Roman</vt:lpstr>
      <vt:lpstr>Office dizains</vt:lpstr>
      <vt:lpstr>Picture</vt:lpstr>
      <vt:lpstr>PowerPoint prezentācija</vt:lpstr>
      <vt:lpstr>PowerPoint prezentācija</vt:lpstr>
      <vt:lpstr>PowerPoint prezentācija</vt:lpstr>
      <vt:lpstr>Divas Pasaules –  cilvēks materiālajā pasaulē un  materiālās pasaules atveids cilvēka domu pasaulē. 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Andris Broks</dc:creator>
  <cp:lastModifiedBy>Andris Broks</cp:lastModifiedBy>
  <cp:revision>58</cp:revision>
  <dcterms:created xsi:type="dcterms:W3CDTF">2017-07-02T07:52:36Z</dcterms:created>
  <dcterms:modified xsi:type="dcterms:W3CDTF">2017-07-13T14:20:37Z</dcterms:modified>
</cp:coreProperties>
</file>