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82" r:id="rId4"/>
    <p:sldId id="283" r:id="rId5"/>
    <p:sldId id="284" r:id="rId6"/>
    <p:sldId id="286" r:id="rId7"/>
    <p:sldId id="257" r:id="rId8"/>
    <p:sldId id="259" r:id="rId9"/>
    <p:sldId id="269" r:id="rId10"/>
    <p:sldId id="261" r:id="rId11"/>
    <p:sldId id="270" r:id="rId12"/>
    <p:sldId id="263" r:id="rId13"/>
    <p:sldId id="264" r:id="rId14"/>
    <p:sldId id="265" r:id="rId15"/>
    <p:sldId id="271" r:id="rId16"/>
    <p:sldId id="267" r:id="rId17"/>
    <p:sldId id="272" r:id="rId18"/>
    <p:sldId id="274" r:id="rId19"/>
    <p:sldId id="273" r:id="rId20"/>
    <p:sldId id="276" r:id="rId21"/>
    <p:sldId id="277" r:id="rId22"/>
    <p:sldId id="291" r:id="rId23"/>
    <p:sldId id="292" r:id="rId24"/>
    <p:sldId id="290" r:id="rId25"/>
    <p:sldId id="289" r:id="rId26"/>
    <p:sldId id="293" r:id="rId2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ocuments\Zooplanktons_burtnieks_2013\B_maijs_julijs_oktobris_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rs\Desktop\Burtnieku_projekts\Burtnieks_2014\Ivars_Zivju_dati_Burtn_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Copepoda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Sheet1!$D$7:$F$7</c:f>
              <c:strCache>
                <c:ptCount val="3"/>
                <c:pt idx="0">
                  <c:v>Average (Pavasaris)</c:v>
                </c:pt>
                <c:pt idx="1">
                  <c:v>Average (Vasara)</c:v>
                </c:pt>
                <c:pt idx="2">
                  <c:v>Average (rudens)</c:v>
                </c:pt>
              </c:strCache>
            </c:strRef>
          </c:cat>
          <c:val>
            <c:numRef>
              <c:f>Sheet1!$D$8:$F$8</c:f>
              <c:numCache>
                <c:formatCode>0.00</c:formatCode>
                <c:ptCount val="3"/>
                <c:pt idx="0">
                  <c:v>1147.4292248803979</c:v>
                </c:pt>
                <c:pt idx="1">
                  <c:v>321.74123470016724</c:v>
                </c:pt>
                <c:pt idx="2">
                  <c:v>1015.2678571428571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Cladocera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Sheet1!$D$7:$F$7</c:f>
              <c:strCache>
                <c:ptCount val="3"/>
                <c:pt idx="0">
                  <c:v>Average (Pavasaris)</c:v>
                </c:pt>
                <c:pt idx="1">
                  <c:v>Average (Vasara)</c:v>
                </c:pt>
                <c:pt idx="2">
                  <c:v>Average (rudens)</c:v>
                </c:pt>
              </c:strCache>
            </c:strRef>
          </c:cat>
          <c:val>
            <c:numRef>
              <c:f>Sheet1!$D$9:$F$9</c:f>
              <c:numCache>
                <c:formatCode>0.00</c:formatCode>
                <c:ptCount val="3"/>
                <c:pt idx="0">
                  <c:v>150.89841446968961</c:v>
                </c:pt>
                <c:pt idx="1">
                  <c:v>1428.80785714286</c:v>
                </c:pt>
                <c:pt idx="2">
                  <c:v>3082.8214285714366</c:v>
                </c:pt>
              </c:numCache>
            </c:numRef>
          </c:val>
        </c:ser>
        <c:ser>
          <c:idx val="2"/>
          <c:order val="2"/>
          <c:tx>
            <c:strRef>
              <c:f>Sheet1!$C$10</c:f>
              <c:strCache>
                <c:ptCount val="1"/>
                <c:pt idx="0">
                  <c:v>Rotatoria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Sheet1!$D$7:$F$7</c:f>
              <c:strCache>
                <c:ptCount val="3"/>
                <c:pt idx="0">
                  <c:v>Average (Pavasaris)</c:v>
                </c:pt>
                <c:pt idx="1">
                  <c:v>Average (Vasara)</c:v>
                </c:pt>
                <c:pt idx="2">
                  <c:v>Average (rudens)</c:v>
                </c:pt>
              </c:strCache>
            </c:strRef>
          </c:cat>
          <c:val>
            <c:numRef>
              <c:f>Sheet1!$D$10:$F$10</c:f>
              <c:numCache>
                <c:formatCode>0.00</c:formatCode>
                <c:ptCount val="3"/>
                <c:pt idx="0">
                  <c:v>92.839303055606351</c:v>
                </c:pt>
                <c:pt idx="1">
                  <c:v>425.16964285714351</c:v>
                </c:pt>
                <c:pt idx="2">
                  <c:v>113.72464285714285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4322944"/>
        <c:axId val="164323504"/>
      </c:barChart>
      <c:catAx>
        <c:axId val="16432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4323504"/>
        <c:crossesAt val="0"/>
        <c:auto val="1"/>
        <c:lblAlgn val="ctr"/>
        <c:lblOffset val="100"/>
        <c:noMultiLvlLbl val="0"/>
      </c:catAx>
      <c:valAx>
        <c:axId val="164323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v-LV" sz="1000" b="1" i="0" u="none" strike="noStrike" baseline="0" dirty="0" smtClean="0"/>
                  <a:t>mg/1m</a:t>
                </a:r>
                <a:r>
                  <a:rPr lang="lv-LV" sz="1000" b="1" i="0" u="none" strike="noStrike" baseline="30000" dirty="0" smtClean="0"/>
                  <a:t>3</a:t>
                </a:r>
                <a:endParaRPr lang="lv-LV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lv-LV"/>
          </a:p>
        </c:txPr>
        <c:crossAx val="164322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Nakts_trali!$Q$12:$X$12</c:f>
              <c:numCache>
                <c:formatCode>0.0</c:formatCode>
                <c:ptCount val="8"/>
                <c:pt idx="0">
                  <c:v>342.82852043197494</c:v>
                </c:pt>
                <c:pt idx="1">
                  <c:v>221.8</c:v>
                </c:pt>
                <c:pt idx="2">
                  <c:v>11203.281755154632</c:v>
                </c:pt>
                <c:pt idx="4">
                  <c:v>486.83810111651059</c:v>
                </c:pt>
                <c:pt idx="6">
                  <c:v>454.05162329688341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Nakts_trali!$Q$13:$X$13</c:f>
              <c:numCache>
                <c:formatCode>0.0</c:formatCode>
                <c:ptCount val="8"/>
                <c:pt idx="0">
                  <c:v>785.22711559391007</c:v>
                </c:pt>
                <c:pt idx="1">
                  <c:v>613.6</c:v>
                </c:pt>
                <c:pt idx="2">
                  <c:v>12649.365722264318</c:v>
                </c:pt>
                <c:pt idx="3">
                  <c:v>198.6</c:v>
                </c:pt>
                <c:pt idx="4">
                  <c:v>28.197547016907084</c:v>
                </c:pt>
                <c:pt idx="6">
                  <c:v>638.30961512486249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Nakts_trali!$Q$14:$X$14</c:f>
              <c:numCache>
                <c:formatCode>0.0</c:formatCode>
                <c:ptCount val="8"/>
                <c:pt idx="0">
                  <c:v>229</c:v>
                </c:pt>
                <c:pt idx="1">
                  <c:v>827.8</c:v>
                </c:pt>
                <c:pt idx="2">
                  <c:v>13483</c:v>
                </c:pt>
                <c:pt idx="4">
                  <c:v>509.4</c:v>
                </c:pt>
                <c:pt idx="5">
                  <c:v>36.800000000000011</c:v>
                </c:pt>
                <c:pt idx="6">
                  <c:v>446.20000000000005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Nakts_trali!$Q$15:$X$15</c:f>
              <c:numCache>
                <c:formatCode>0.0</c:formatCode>
                <c:ptCount val="8"/>
                <c:pt idx="0">
                  <c:v>311.8229764788361</c:v>
                </c:pt>
                <c:pt idx="1">
                  <c:v>567.20000000000005</c:v>
                </c:pt>
                <c:pt idx="2">
                  <c:v>5654.7948123146516</c:v>
                </c:pt>
                <c:pt idx="3">
                  <c:v>155.80000000000001</c:v>
                </c:pt>
                <c:pt idx="4">
                  <c:v>18.22584750318061</c:v>
                </c:pt>
                <c:pt idx="5">
                  <c:v>38.700000000000003</c:v>
                </c:pt>
                <c:pt idx="6">
                  <c:v>643.65636370333061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Nakts_trali!$Q$16:$X$16</c:f>
              <c:numCache>
                <c:formatCode>0.0</c:formatCode>
                <c:ptCount val="8"/>
                <c:pt idx="0">
                  <c:v>558.5</c:v>
                </c:pt>
                <c:pt idx="1">
                  <c:v>780.7</c:v>
                </c:pt>
                <c:pt idx="2">
                  <c:v>10854.9</c:v>
                </c:pt>
                <c:pt idx="3">
                  <c:v>51.5</c:v>
                </c:pt>
                <c:pt idx="4">
                  <c:v>45.7</c:v>
                </c:pt>
                <c:pt idx="6">
                  <c:v>3184.8</c:v>
                </c:pt>
                <c:pt idx="7">
                  <c:v>46.4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Nakts_trali!$Q$17:$X$17</c:f>
              <c:numCache>
                <c:formatCode>0.0</c:formatCode>
                <c:ptCount val="8"/>
                <c:pt idx="0">
                  <c:v>492.11174511846559</c:v>
                </c:pt>
                <c:pt idx="1">
                  <c:v>170.6</c:v>
                </c:pt>
                <c:pt idx="2">
                  <c:v>11228.383971631201</c:v>
                </c:pt>
                <c:pt idx="4">
                  <c:v>28.763607231046965</c:v>
                </c:pt>
                <c:pt idx="6">
                  <c:v>784.24067601928573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Nakts_trali!$Q$18:$X$18</c:f>
              <c:numCache>
                <c:formatCode>0.0</c:formatCode>
                <c:ptCount val="8"/>
                <c:pt idx="0">
                  <c:v>336</c:v>
                </c:pt>
                <c:pt idx="1">
                  <c:v>633.1</c:v>
                </c:pt>
                <c:pt idx="2">
                  <c:v>14836.499999999995</c:v>
                </c:pt>
                <c:pt idx="4">
                  <c:v>7.5</c:v>
                </c:pt>
                <c:pt idx="5">
                  <c:v>12.7</c:v>
                </c:pt>
                <c:pt idx="6">
                  <c:v>1065.0999999999999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Nakts_trali!$Q$19:$X$19</c:f>
              <c:numCache>
                <c:formatCode>0.0</c:formatCode>
                <c:ptCount val="8"/>
                <c:pt idx="0">
                  <c:v>669.93332676894966</c:v>
                </c:pt>
                <c:pt idx="1">
                  <c:v>1005.7</c:v>
                </c:pt>
                <c:pt idx="2">
                  <c:v>13751.041865899915</c:v>
                </c:pt>
                <c:pt idx="3">
                  <c:v>126.9</c:v>
                </c:pt>
                <c:pt idx="4">
                  <c:v>39.157161505121024</c:v>
                </c:pt>
                <c:pt idx="5">
                  <c:v>30.1</c:v>
                </c:pt>
                <c:pt idx="6">
                  <c:v>2441.9676458260146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Nakts_trali!$Q$37:$X$37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Nakts_trali!$Q$53:$X$53</c:f>
              <c:numCache>
                <c:formatCode>0.0</c:formatCode>
                <c:ptCount val="8"/>
                <c:pt idx="0">
                  <c:v>3.9107148550137283</c:v>
                </c:pt>
                <c:pt idx="1">
                  <c:v>4.4988168143094764</c:v>
                </c:pt>
                <c:pt idx="2">
                  <c:v>81.347442570927143</c:v>
                </c:pt>
                <c:pt idx="3">
                  <c:v>0.29827614065734825</c:v>
                </c:pt>
                <c:pt idx="4">
                  <c:v>0.69802032576360074</c:v>
                </c:pt>
                <c:pt idx="5">
                  <c:v>8.9587544455817208E-2</c:v>
                </c:pt>
                <c:pt idx="6">
                  <c:v>9.1372136874566561</c:v>
                </c:pt>
                <c:pt idx="7">
                  <c:v>1.9928061416223764E-2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Dienas_trali!$Q$37:$W$37</c:f>
              <c:strCache>
                <c:ptCount val="7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</c:strCache>
            </c:strRef>
          </c:cat>
          <c:val>
            <c:numRef>
              <c:f>Dienas_trali!$Q$38:$W$38</c:f>
              <c:numCache>
                <c:formatCode>0.0</c:formatCode>
                <c:ptCount val="7"/>
                <c:pt idx="0">
                  <c:v>16.861465945619717</c:v>
                </c:pt>
                <c:pt idx="1">
                  <c:v>6.0184767235412729E-3</c:v>
                </c:pt>
                <c:pt idx="2">
                  <c:v>70.798090520444021</c:v>
                </c:pt>
                <c:pt idx="3">
                  <c:v>0.18252723620264683</c:v>
                </c:pt>
                <c:pt idx="4">
                  <c:v>4.7157642470801155</c:v>
                </c:pt>
                <c:pt idx="5">
                  <c:v>2.2440212861447723E-2</c:v>
                </c:pt>
                <c:pt idx="6">
                  <c:v>7.413693361068515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Vadi!$S$13:$AE$13</c:f>
              <c:strCache>
                <c:ptCount val="13"/>
                <c:pt idx="0">
                  <c:v>Akmeņgrauzis</c:v>
                </c:pt>
                <c:pt idx="1">
                  <c:v>Asaris</c:v>
                </c:pt>
                <c:pt idx="2">
                  <c:v>Ālants</c:v>
                </c:pt>
                <c:pt idx="3">
                  <c:v>Grundulis</c:v>
                </c:pt>
                <c:pt idx="4">
                  <c:v>Ķīsis</c:v>
                </c:pt>
                <c:pt idx="5">
                  <c:v>Līdaka</c:v>
                </c:pt>
                <c:pt idx="6">
                  <c:v>Līnis</c:v>
                </c:pt>
                <c:pt idx="7">
                  <c:v>Plaudis</c:v>
                </c:pt>
                <c:pt idx="8">
                  <c:v>Plicis</c:v>
                </c:pt>
                <c:pt idx="9">
                  <c:v>Rauda</c:v>
                </c:pt>
                <c:pt idx="10">
                  <c:v>Rudulis</c:v>
                </c:pt>
                <c:pt idx="11">
                  <c:v>Vīķe</c:v>
                </c:pt>
                <c:pt idx="12">
                  <c:v>Zandarts</c:v>
                </c:pt>
              </c:strCache>
            </c:strRef>
          </c:cat>
          <c:val>
            <c:numRef>
              <c:f>Vadi!$S$18:$AE$18</c:f>
              <c:numCache>
                <c:formatCode>0.0</c:formatCode>
                <c:ptCount val="13"/>
                <c:pt idx="0">
                  <c:v>0.13785139099856428</c:v>
                </c:pt>
                <c:pt idx="1">
                  <c:v>12.031934033612345</c:v>
                </c:pt>
                <c:pt idx="2">
                  <c:v>0.19274325884000182</c:v>
                </c:pt>
                <c:pt idx="3">
                  <c:v>2.5274566035701177E-4</c:v>
                </c:pt>
                <c:pt idx="4">
                  <c:v>7.0714968988943037</c:v>
                </c:pt>
                <c:pt idx="5">
                  <c:v>8.6225651274413977</c:v>
                </c:pt>
                <c:pt idx="6">
                  <c:v>3.4077481708135342</c:v>
                </c:pt>
                <c:pt idx="7">
                  <c:v>12.704321552468045</c:v>
                </c:pt>
                <c:pt idx="8">
                  <c:v>7.0690854022730925</c:v>
                </c:pt>
                <c:pt idx="9">
                  <c:v>41.474790660686075</c:v>
                </c:pt>
                <c:pt idx="10">
                  <c:v>3.208507559093392</c:v>
                </c:pt>
                <c:pt idx="11">
                  <c:v>0.15329064294270678</c:v>
                </c:pt>
                <c:pt idx="12">
                  <c:v>3.9254125562761697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-0.14457504440811589"/>
                  <c:y val="0.141446463213489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598187936561857"/>
                  <c:y val="0.171616187944929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Dienas_elektrozv!$Q$36:$AB$36</c:f>
              <c:strCache>
                <c:ptCount val="12"/>
                <c:pt idx="0">
                  <c:v>Akmeņgrauzis</c:v>
                </c:pt>
                <c:pt idx="1">
                  <c:v>Asaris</c:v>
                </c:pt>
                <c:pt idx="2">
                  <c:v>Karūsa</c:v>
                </c:pt>
                <c:pt idx="3">
                  <c:v>Ķīsis</c:v>
                </c:pt>
                <c:pt idx="4">
                  <c:v>Līdaka</c:v>
                </c:pt>
                <c:pt idx="5">
                  <c:v>Līnis</c:v>
                </c:pt>
                <c:pt idx="6">
                  <c:v>Plaudis</c:v>
                </c:pt>
                <c:pt idx="7">
                  <c:v>Plicis</c:v>
                </c:pt>
                <c:pt idx="8">
                  <c:v>Rauda</c:v>
                </c:pt>
                <c:pt idx="9">
                  <c:v>Rudulis</c:v>
                </c:pt>
                <c:pt idx="10">
                  <c:v>Vēdzele</c:v>
                </c:pt>
                <c:pt idx="11">
                  <c:v>Vīķe</c:v>
                </c:pt>
              </c:strCache>
            </c:strRef>
          </c:cat>
          <c:val>
            <c:numRef>
              <c:f>Dienas_elektrozv!$Q$52:$AB$52</c:f>
              <c:numCache>
                <c:formatCode>General</c:formatCode>
                <c:ptCount val="12"/>
                <c:pt idx="0">
                  <c:v>6.1213355157225162E-3</c:v>
                </c:pt>
                <c:pt idx="1">
                  <c:v>8.6785268664483191</c:v>
                </c:pt>
                <c:pt idx="2">
                  <c:v>0.77554723828966765</c:v>
                </c:pt>
                <c:pt idx="3">
                  <c:v>8.8257496764296089E-2</c:v>
                </c:pt>
                <c:pt idx="4">
                  <c:v>26.739926790562013</c:v>
                </c:pt>
                <c:pt idx="5">
                  <c:v>3.134922481298632</c:v>
                </c:pt>
                <c:pt idx="6">
                  <c:v>18.688155914750361</c:v>
                </c:pt>
                <c:pt idx="7">
                  <c:v>2.1829497440992585</c:v>
                </c:pt>
                <c:pt idx="8">
                  <c:v>18.217267930183112</c:v>
                </c:pt>
                <c:pt idx="9">
                  <c:v>20.605199172057851</c:v>
                </c:pt>
                <c:pt idx="10">
                  <c:v>0.81878839292418704</c:v>
                </c:pt>
                <c:pt idx="11">
                  <c:v>6.4336637106590183E-2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Nakts_elektrozv!$P$36:$Y$36</c:f>
              <c:strCache>
                <c:ptCount val="10"/>
                <c:pt idx="0">
                  <c:v>Asaris</c:v>
                </c:pt>
                <c:pt idx="1">
                  <c:v>Karūsa</c:v>
                </c:pt>
                <c:pt idx="2">
                  <c:v>Ķīsis</c:v>
                </c:pt>
                <c:pt idx="3">
                  <c:v>Līdaka</c:v>
                </c:pt>
                <c:pt idx="4">
                  <c:v>Līnis</c:v>
                </c:pt>
                <c:pt idx="5">
                  <c:v>Plaudis</c:v>
                </c:pt>
                <c:pt idx="6">
                  <c:v>Plicis</c:v>
                </c:pt>
                <c:pt idx="7">
                  <c:v>Rauda</c:v>
                </c:pt>
                <c:pt idx="8">
                  <c:v>Rudulis</c:v>
                </c:pt>
                <c:pt idx="9">
                  <c:v>Zandarts</c:v>
                </c:pt>
              </c:strCache>
            </c:strRef>
          </c:cat>
          <c:val>
            <c:numRef>
              <c:f>Nakts_elektrozv!$P$51:$Y$51</c:f>
              <c:numCache>
                <c:formatCode>General</c:formatCode>
                <c:ptCount val="10"/>
                <c:pt idx="0">
                  <c:v>7.4474477382469955</c:v>
                </c:pt>
                <c:pt idx="1">
                  <c:v>1.7288135233623698</c:v>
                </c:pt>
                <c:pt idx="2">
                  <c:v>4.7945583553437164E-2</c:v>
                </c:pt>
                <c:pt idx="3">
                  <c:v>19.666416462834764</c:v>
                </c:pt>
                <c:pt idx="4">
                  <c:v>16.634278802520878</c:v>
                </c:pt>
                <c:pt idx="5">
                  <c:v>4.8147706668728478</c:v>
                </c:pt>
                <c:pt idx="6">
                  <c:v>16.235612231943662</c:v>
                </c:pt>
                <c:pt idx="7">
                  <c:v>20.420274029649686</c:v>
                </c:pt>
                <c:pt idx="8">
                  <c:v>12.986441831270833</c:v>
                </c:pt>
                <c:pt idx="9">
                  <c:v>1.7999129744517142E-2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Att!$B$2:$Q$2</c:f>
              <c:strCache>
                <c:ptCount val="16"/>
                <c:pt idx="0">
                  <c:v>Akmeņgrauzis</c:v>
                </c:pt>
                <c:pt idx="1">
                  <c:v>Asaris</c:v>
                </c:pt>
                <c:pt idx="2">
                  <c:v>Ālants</c:v>
                </c:pt>
                <c:pt idx="3">
                  <c:v>Grundulis</c:v>
                </c:pt>
                <c:pt idx="4">
                  <c:v>Karūsa</c:v>
                </c:pt>
                <c:pt idx="5">
                  <c:v>Ķīsis</c:v>
                </c:pt>
                <c:pt idx="6">
                  <c:v>Līdaka</c:v>
                </c:pt>
                <c:pt idx="7">
                  <c:v>Līnis</c:v>
                </c:pt>
                <c:pt idx="8">
                  <c:v>Plaudis</c:v>
                </c:pt>
                <c:pt idx="9">
                  <c:v>Plicis</c:v>
                </c:pt>
                <c:pt idx="10">
                  <c:v>Rauda</c:v>
                </c:pt>
                <c:pt idx="11">
                  <c:v>Rudulis</c:v>
                </c:pt>
                <c:pt idx="12">
                  <c:v>Vīķe</c:v>
                </c:pt>
                <c:pt idx="13">
                  <c:v>Vēdzele</c:v>
                </c:pt>
                <c:pt idx="14">
                  <c:v>Zandarts</c:v>
                </c:pt>
                <c:pt idx="15">
                  <c:v>Zutis</c:v>
                </c:pt>
              </c:strCache>
            </c:strRef>
          </c:cat>
          <c:val>
            <c:numRef>
              <c:f>Att!$B$7:$Q$7</c:f>
              <c:numCache>
                <c:formatCode>General</c:formatCode>
                <c:ptCount val="16"/>
                <c:pt idx="1">
                  <c:v>3.9107148550137283</c:v>
                </c:pt>
                <c:pt idx="5">
                  <c:v>4.4988168143094764</c:v>
                </c:pt>
                <c:pt idx="8">
                  <c:v>81.347442570927143</c:v>
                </c:pt>
                <c:pt idx="9">
                  <c:v>0.29827614065734825</c:v>
                </c:pt>
                <c:pt idx="10">
                  <c:v>0.69802032576360074</c:v>
                </c:pt>
                <c:pt idx="12">
                  <c:v>8.9587544455817208E-2</c:v>
                </c:pt>
                <c:pt idx="14">
                  <c:v>9.1372136874566561</c:v>
                </c:pt>
                <c:pt idx="15">
                  <c:v>1.9928061416223764E-2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0.22105785714285714"/>
                  <c:y val="-4.83746031746031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Att!$B$2:$Q$2</c:f>
              <c:strCache>
                <c:ptCount val="16"/>
                <c:pt idx="0">
                  <c:v>Akmeņgrauzis</c:v>
                </c:pt>
                <c:pt idx="1">
                  <c:v>Asaris</c:v>
                </c:pt>
                <c:pt idx="2">
                  <c:v>Ālants</c:v>
                </c:pt>
                <c:pt idx="3">
                  <c:v>Grundulis</c:v>
                </c:pt>
                <c:pt idx="4">
                  <c:v>Karūsa</c:v>
                </c:pt>
                <c:pt idx="5">
                  <c:v>Ķīsis</c:v>
                </c:pt>
                <c:pt idx="6">
                  <c:v>Līdaka</c:v>
                </c:pt>
                <c:pt idx="7">
                  <c:v>Līnis</c:v>
                </c:pt>
                <c:pt idx="8">
                  <c:v>Plaudis</c:v>
                </c:pt>
                <c:pt idx="9">
                  <c:v>Plicis</c:v>
                </c:pt>
                <c:pt idx="10">
                  <c:v>Rauda</c:v>
                </c:pt>
                <c:pt idx="11">
                  <c:v>Rudulis</c:v>
                </c:pt>
                <c:pt idx="12">
                  <c:v>Vīķe</c:v>
                </c:pt>
                <c:pt idx="13">
                  <c:v>Vēdzele</c:v>
                </c:pt>
                <c:pt idx="14">
                  <c:v>Zandarts</c:v>
                </c:pt>
                <c:pt idx="15">
                  <c:v>Zutis</c:v>
                </c:pt>
              </c:strCache>
            </c:strRef>
          </c:cat>
          <c:val>
            <c:numRef>
              <c:f>Att!$B$3:$Q$3</c:f>
              <c:numCache>
                <c:formatCode>General</c:formatCode>
                <c:ptCount val="16"/>
                <c:pt idx="0">
                  <c:v>0.13785139099856428</c:v>
                </c:pt>
                <c:pt idx="1">
                  <c:v>12.031934033612345</c:v>
                </c:pt>
                <c:pt idx="2">
                  <c:v>0.19274325884000182</c:v>
                </c:pt>
                <c:pt idx="3">
                  <c:v>2.5274566035701177E-4</c:v>
                </c:pt>
                <c:pt idx="5">
                  <c:v>7.0714968988943037</c:v>
                </c:pt>
                <c:pt idx="6">
                  <c:v>8.6225651274413977</c:v>
                </c:pt>
                <c:pt idx="7">
                  <c:v>3.4077481708135342</c:v>
                </c:pt>
                <c:pt idx="8">
                  <c:v>12.704321552468045</c:v>
                </c:pt>
                <c:pt idx="9">
                  <c:v>7.0690854022730925</c:v>
                </c:pt>
                <c:pt idx="10">
                  <c:v>41.474790660686075</c:v>
                </c:pt>
                <c:pt idx="11">
                  <c:v>3.208507559093392</c:v>
                </c:pt>
                <c:pt idx="12">
                  <c:v>0.15329064294270678</c:v>
                </c:pt>
                <c:pt idx="14">
                  <c:v>3.9254125562761697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Att!$B$2:$Q$2</c:f>
              <c:strCache>
                <c:ptCount val="16"/>
                <c:pt idx="0">
                  <c:v>Akmeņgrauzis</c:v>
                </c:pt>
                <c:pt idx="1">
                  <c:v>Asaris</c:v>
                </c:pt>
                <c:pt idx="2">
                  <c:v>Ālants</c:v>
                </c:pt>
                <c:pt idx="3">
                  <c:v>Grundulis</c:v>
                </c:pt>
                <c:pt idx="4">
                  <c:v>Karūsa</c:v>
                </c:pt>
                <c:pt idx="5">
                  <c:v>Ķīsis</c:v>
                </c:pt>
                <c:pt idx="6">
                  <c:v>Līdaka</c:v>
                </c:pt>
                <c:pt idx="7">
                  <c:v>Līnis</c:v>
                </c:pt>
                <c:pt idx="8">
                  <c:v>Plaudis</c:v>
                </c:pt>
                <c:pt idx="9">
                  <c:v>Plicis</c:v>
                </c:pt>
                <c:pt idx="10">
                  <c:v>Rauda</c:v>
                </c:pt>
                <c:pt idx="11">
                  <c:v>Rudulis</c:v>
                </c:pt>
                <c:pt idx="12">
                  <c:v>Vīķe</c:v>
                </c:pt>
                <c:pt idx="13">
                  <c:v>Vēdzele</c:v>
                </c:pt>
                <c:pt idx="14">
                  <c:v>Zandarts</c:v>
                </c:pt>
                <c:pt idx="15">
                  <c:v>Zutis</c:v>
                </c:pt>
              </c:strCache>
            </c:strRef>
          </c:cat>
          <c:val>
            <c:numRef>
              <c:f>Att!$B$6:$Q$6</c:f>
              <c:numCache>
                <c:formatCode>General</c:formatCode>
                <c:ptCount val="16"/>
                <c:pt idx="1">
                  <c:v>16.861465945619717</c:v>
                </c:pt>
                <c:pt idx="5">
                  <c:v>6.0184767235412729E-3</c:v>
                </c:pt>
                <c:pt idx="8">
                  <c:v>70.798090520444021</c:v>
                </c:pt>
                <c:pt idx="9">
                  <c:v>0.18252723620264683</c:v>
                </c:pt>
                <c:pt idx="10">
                  <c:v>4.7157642470801155</c:v>
                </c:pt>
                <c:pt idx="12">
                  <c:v>2.2440212861447723E-2</c:v>
                </c:pt>
                <c:pt idx="14">
                  <c:v>7.413693361068515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32086178571428586"/>
                  <c:y val="1.25992063492063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3753452380952384E-2"/>
                  <c:y val="1.25992063492063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Att!$B$2:$Q$2</c:f>
              <c:strCache>
                <c:ptCount val="16"/>
                <c:pt idx="0">
                  <c:v>Akmeņgrauzis</c:v>
                </c:pt>
                <c:pt idx="1">
                  <c:v>Asaris</c:v>
                </c:pt>
                <c:pt idx="2">
                  <c:v>Ālants</c:v>
                </c:pt>
                <c:pt idx="3">
                  <c:v>Grundulis</c:v>
                </c:pt>
                <c:pt idx="4">
                  <c:v>Karūsa</c:v>
                </c:pt>
                <c:pt idx="5">
                  <c:v>Ķīsis</c:v>
                </c:pt>
                <c:pt idx="6">
                  <c:v>Līdaka</c:v>
                </c:pt>
                <c:pt idx="7">
                  <c:v>Līnis</c:v>
                </c:pt>
                <c:pt idx="8">
                  <c:v>Plaudis</c:v>
                </c:pt>
                <c:pt idx="9">
                  <c:v>Plicis</c:v>
                </c:pt>
                <c:pt idx="10">
                  <c:v>Rauda</c:v>
                </c:pt>
                <c:pt idx="11">
                  <c:v>Rudulis</c:v>
                </c:pt>
                <c:pt idx="12">
                  <c:v>Vīķe</c:v>
                </c:pt>
                <c:pt idx="13">
                  <c:v>Vēdzele</c:v>
                </c:pt>
                <c:pt idx="14">
                  <c:v>Zandarts</c:v>
                </c:pt>
                <c:pt idx="15">
                  <c:v>Zutis</c:v>
                </c:pt>
              </c:strCache>
            </c:strRef>
          </c:cat>
          <c:val>
            <c:numRef>
              <c:f>Att!$B$4:$Q$4</c:f>
              <c:numCache>
                <c:formatCode>General</c:formatCode>
                <c:ptCount val="16"/>
                <c:pt idx="0">
                  <c:v>6.1213355157225162E-3</c:v>
                </c:pt>
                <c:pt idx="1">
                  <c:v>8.6785268664483191</c:v>
                </c:pt>
                <c:pt idx="4">
                  <c:v>0.77554723828966765</c:v>
                </c:pt>
                <c:pt idx="5">
                  <c:v>8.8257496764296089E-2</c:v>
                </c:pt>
                <c:pt idx="6">
                  <c:v>26.739926790562013</c:v>
                </c:pt>
                <c:pt idx="7">
                  <c:v>3.134922481298632</c:v>
                </c:pt>
                <c:pt idx="8">
                  <c:v>18.688155914750361</c:v>
                </c:pt>
                <c:pt idx="9">
                  <c:v>2.1829497440992585</c:v>
                </c:pt>
                <c:pt idx="10">
                  <c:v>18.217267930183112</c:v>
                </c:pt>
                <c:pt idx="11">
                  <c:v>20.605199172057851</c:v>
                </c:pt>
                <c:pt idx="12">
                  <c:v>6.4336637106590183E-2</c:v>
                </c:pt>
                <c:pt idx="13">
                  <c:v>0.81878839292418704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9.989202380952380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Att!$B$2:$Q$2</c:f>
              <c:strCache>
                <c:ptCount val="16"/>
                <c:pt idx="0">
                  <c:v>Akmeņgrauzis</c:v>
                </c:pt>
                <c:pt idx="1">
                  <c:v>Asaris</c:v>
                </c:pt>
                <c:pt idx="2">
                  <c:v>Ālants</c:v>
                </c:pt>
                <c:pt idx="3">
                  <c:v>Grundulis</c:v>
                </c:pt>
                <c:pt idx="4">
                  <c:v>Karūsa</c:v>
                </c:pt>
                <c:pt idx="5">
                  <c:v>Ķīsis</c:v>
                </c:pt>
                <c:pt idx="6">
                  <c:v>Līdaka</c:v>
                </c:pt>
                <c:pt idx="7">
                  <c:v>Līnis</c:v>
                </c:pt>
                <c:pt idx="8">
                  <c:v>Plaudis</c:v>
                </c:pt>
                <c:pt idx="9">
                  <c:v>Plicis</c:v>
                </c:pt>
                <c:pt idx="10">
                  <c:v>Rauda</c:v>
                </c:pt>
                <c:pt idx="11">
                  <c:v>Rudulis</c:v>
                </c:pt>
                <c:pt idx="12">
                  <c:v>Vīķe</c:v>
                </c:pt>
                <c:pt idx="13">
                  <c:v>Vēdzele</c:v>
                </c:pt>
                <c:pt idx="14">
                  <c:v>Zandarts</c:v>
                </c:pt>
                <c:pt idx="15">
                  <c:v>Zutis</c:v>
                </c:pt>
              </c:strCache>
            </c:strRef>
          </c:cat>
          <c:val>
            <c:numRef>
              <c:f>Att!$B$5:$Q$5</c:f>
              <c:numCache>
                <c:formatCode>General</c:formatCode>
                <c:ptCount val="16"/>
                <c:pt idx="1">
                  <c:v>7.4474477382469955</c:v>
                </c:pt>
                <c:pt idx="4">
                  <c:v>1.7288135233623698</c:v>
                </c:pt>
                <c:pt idx="5">
                  <c:v>4.7945583553437164E-2</c:v>
                </c:pt>
                <c:pt idx="6">
                  <c:v>19.666416462834764</c:v>
                </c:pt>
                <c:pt idx="7">
                  <c:v>16.634278802520878</c:v>
                </c:pt>
                <c:pt idx="8">
                  <c:v>4.8147706668728478</c:v>
                </c:pt>
                <c:pt idx="9">
                  <c:v>16.235612231943662</c:v>
                </c:pt>
                <c:pt idx="10">
                  <c:v>20.420274029649686</c:v>
                </c:pt>
                <c:pt idx="11">
                  <c:v>12.986441831270833</c:v>
                </c:pt>
                <c:pt idx="14">
                  <c:v>1.7999129744517142E-2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Nakts_trali!$Q$5:$X$5</c:f>
              <c:numCache>
                <c:formatCode>0.0</c:formatCode>
                <c:ptCount val="8"/>
                <c:pt idx="0">
                  <c:v>468.11441732406684</c:v>
                </c:pt>
                <c:pt idx="1">
                  <c:v>645.89999999999964</c:v>
                </c:pt>
                <c:pt idx="2">
                  <c:v>1538.6428471804636</c:v>
                </c:pt>
                <c:pt idx="4">
                  <c:v>13.2</c:v>
                </c:pt>
                <c:pt idx="6">
                  <c:v>245.79999999999998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Nakts_trali!$Q$6:$X$6</c:f>
              <c:numCache>
                <c:formatCode>0.0</c:formatCode>
                <c:ptCount val="8"/>
                <c:pt idx="0">
                  <c:v>248.89999999999998</c:v>
                </c:pt>
                <c:pt idx="1">
                  <c:v>620.20000000000027</c:v>
                </c:pt>
                <c:pt idx="2">
                  <c:v>7740.1</c:v>
                </c:pt>
                <c:pt idx="4">
                  <c:v>10.1</c:v>
                </c:pt>
                <c:pt idx="5">
                  <c:v>12.5</c:v>
                </c:pt>
                <c:pt idx="6">
                  <c:v>257.80000000000018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ln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Nakts_trali!$Q$7:$X$7</c:f>
              <c:numCache>
                <c:formatCode>0.0</c:formatCode>
                <c:ptCount val="8"/>
                <c:pt idx="0">
                  <c:v>209.5</c:v>
                </c:pt>
                <c:pt idx="1">
                  <c:v>148.19999999999999</c:v>
                </c:pt>
                <c:pt idx="2">
                  <c:v>6652.9000000000005</c:v>
                </c:pt>
                <c:pt idx="4">
                  <c:v>61.8</c:v>
                </c:pt>
                <c:pt idx="6">
                  <c:v>830.69999999999993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Nakts_trali!$Q$8:$X$8</c:f>
              <c:numCache>
                <c:formatCode>0.0</c:formatCode>
                <c:ptCount val="8"/>
                <c:pt idx="0">
                  <c:v>209.60042301813124</c:v>
                </c:pt>
                <c:pt idx="1">
                  <c:v>40.6</c:v>
                </c:pt>
                <c:pt idx="2">
                  <c:v>4869.6934425714471</c:v>
                </c:pt>
                <c:pt idx="4">
                  <c:v>24.451006611726974</c:v>
                </c:pt>
                <c:pt idx="6">
                  <c:v>2571.055127798696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Nakts_trali!$Q$9:$X$9</c:f>
              <c:numCache>
                <c:formatCode>0.0</c:formatCode>
                <c:ptCount val="8"/>
                <c:pt idx="0">
                  <c:v>205.69711225918502</c:v>
                </c:pt>
                <c:pt idx="1">
                  <c:v>21.1</c:v>
                </c:pt>
                <c:pt idx="2">
                  <c:v>8038.4290530927792</c:v>
                </c:pt>
                <c:pt idx="4">
                  <c:v>12.022860669906343</c:v>
                </c:pt>
                <c:pt idx="6">
                  <c:v>479.35097397813001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Nakts_trali!$Q$10:$X$10</c:f>
              <c:numCache>
                <c:formatCode>0.0</c:formatCode>
                <c:ptCount val="8"/>
                <c:pt idx="0">
                  <c:v>425.60816747075904</c:v>
                </c:pt>
                <c:pt idx="1">
                  <c:v>134.19999999999999</c:v>
                </c:pt>
                <c:pt idx="2">
                  <c:v>19811.203901834288</c:v>
                </c:pt>
                <c:pt idx="4">
                  <c:v>32.076516939272743</c:v>
                </c:pt>
                <c:pt idx="5">
                  <c:v>44.1</c:v>
                </c:pt>
                <c:pt idx="6">
                  <c:v>1515.5114137556795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Nakts_trali!$Q$4:$X$4</c:f>
              <c:strCache>
                <c:ptCount val="8"/>
                <c:pt idx="0">
                  <c:v>Asaris</c:v>
                </c:pt>
                <c:pt idx="1">
                  <c:v>Ķīsis</c:v>
                </c:pt>
                <c:pt idx="2">
                  <c:v>Plaudis</c:v>
                </c:pt>
                <c:pt idx="3">
                  <c:v>Plicis</c:v>
                </c:pt>
                <c:pt idx="4">
                  <c:v>Rauda</c:v>
                </c:pt>
                <c:pt idx="5">
                  <c:v>Vīķe</c:v>
                </c:pt>
                <c:pt idx="6">
                  <c:v>Zandarts</c:v>
                </c:pt>
                <c:pt idx="7">
                  <c:v>Zutis</c:v>
                </c:pt>
              </c:strCache>
            </c:strRef>
          </c:cat>
          <c:val>
            <c:numRef>
              <c:f>Nakts_trali!$Q$11:$X$11</c:f>
              <c:numCache>
                <c:formatCode>0.0</c:formatCode>
                <c:ptCount val="8"/>
                <c:pt idx="0">
                  <c:v>420.48967506044283</c:v>
                </c:pt>
                <c:pt idx="1">
                  <c:v>65.8</c:v>
                </c:pt>
                <c:pt idx="2">
                  <c:v>11766.23456091415</c:v>
                </c:pt>
                <c:pt idx="4">
                  <c:v>24.57734443065889</c:v>
                </c:pt>
                <c:pt idx="6">
                  <c:v>452.89841959474887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lv-LV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</cdr:x>
      <cdr:y>0.2</cdr:y>
    </cdr:from>
    <cdr:to>
      <cdr:x>0.6178</cdr:x>
      <cdr:y>0.29615</cdr:y>
    </cdr:to>
    <cdr:pic>
      <cdr:nvPicPr>
        <cdr:cNvPr id="2" name="Picture 1" descr="perca_fluviatilis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2771800" y="936104"/>
          <a:ext cx="720080" cy="45005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0.58571</cdr:x>
      <cdr:y>0.58077</cdr:y>
    </cdr:from>
    <cdr:to>
      <cdr:x>0.75714</cdr:x>
      <cdr:y>0.69615</cdr:y>
    </cdr:to>
    <cdr:pic>
      <cdr:nvPicPr>
        <cdr:cNvPr id="2" name="Picture 1" descr="tinca_tinca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2952328" y="2718302"/>
          <a:ext cx="864096" cy="54006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103A1-B96C-43D0-B24C-B5BE65919B5A}" type="datetimeFigureOut">
              <a:rPr lang="lv-LV" smtClean="0"/>
              <a:t>2015.03.03.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7EDDD-B049-4B2E-8972-96167E5C37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108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altLang="lv-LV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FB7C7A-9980-494B-9369-EF8B98677E4A}" type="slidenum">
              <a:rPr lang="lv-LV" altLang="lv-LV"/>
              <a:pPr/>
              <a:t>22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66646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altLang="lv-LV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6C20F1-2CD6-4ACE-A9DB-AE98E8B5354B}" type="slidenum">
              <a:rPr lang="lv-LV" altLang="lv-LV"/>
              <a:pPr/>
              <a:t>24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6819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3"/>
            <a:ext cx="544195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50356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40C4-FA7E-45D9-8E28-6B0E89B03ECE}" type="datetimeFigureOut">
              <a:rPr lang="lv-LV" smtClean="0"/>
              <a:pPr/>
              <a:t>2015.03.03.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8466-B066-4371-A007-240E82434783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4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12" Type="http://schemas.openxmlformats.org/officeDocument/2006/relationships/chart" Target="../charts/chart13.xml"/><Relationship Id="rId2" Type="http://schemas.openxmlformats.org/officeDocument/2006/relationships/chart" Target="../charts/chart3.xml"/><Relationship Id="rId16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5" Type="http://schemas.openxmlformats.org/officeDocument/2006/relationships/chart" Target="../charts/chart1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127327"/>
            <a:ext cx="7772400" cy="893961"/>
          </a:xfrm>
        </p:spPr>
        <p:txBody>
          <a:bodyPr>
            <a:noAutofit/>
          </a:bodyPr>
          <a:lstStyle/>
          <a:p>
            <a:r>
              <a:rPr lang="lv-LV" sz="4800" dirty="0" smtClean="0">
                <a:solidFill>
                  <a:schemeClr val="bg2"/>
                </a:solidFill>
              </a:rPr>
              <a:t>Burtnieka ezers – zivis un ne tikai</a:t>
            </a:r>
            <a:br>
              <a:rPr lang="lv-LV" sz="4800" dirty="0" smtClean="0">
                <a:solidFill>
                  <a:schemeClr val="bg2"/>
                </a:solidFill>
              </a:rPr>
            </a:br>
            <a:endParaRPr lang="lv-LV" sz="48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6021288"/>
            <a:ext cx="6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>
                <a:solidFill>
                  <a:schemeClr val="bg2"/>
                </a:solidFill>
              </a:rPr>
              <a:t>Matīss Žagars</a:t>
            </a:r>
            <a:endParaRPr lang="lv-LV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62872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Rezultāti - Vadi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13451659"/>
              </p:ext>
            </p:extLst>
          </p:nvPr>
        </p:nvGraphicFramePr>
        <p:xfrm>
          <a:off x="179512" y="1340768"/>
          <a:ext cx="87129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 descr="rutilus_rutil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8225" y="2551249"/>
            <a:ext cx="1335986" cy="837653"/>
          </a:xfrm>
          <a:prstGeom prst="rect">
            <a:avLst/>
          </a:prstGeom>
        </p:spPr>
      </p:pic>
      <p:pic>
        <p:nvPicPr>
          <p:cNvPr id="13" name="Picture 12" descr="perca_fluviatil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990691"/>
            <a:ext cx="803528" cy="502205"/>
          </a:xfrm>
          <a:prstGeom prst="rect">
            <a:avLst/>
          </a:prstGeom>
        </p:spPr>
      </p:pic>
      <p:pic>
        <p:nvPicPr>
          <p:cNvPr id="14" name="Picture 13" descr="abramis_bra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658723"/>
            <a:ext cx="904339" cy="565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6176" y="404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Vads 50x50m = 2500m2</a:t>
            </a:r>
            <a:endParaRPr lang="lv-LV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95536" y="5085184"/>
          <a:ext cx="8496942" cy="1484785"/>
        </p:xfrm>
        <a:graphic>
          <a:graphicData uri="http://schemas.openxmlformats.org/drawingml/2006/table">
            <a:tbl>
              <a:tblPr/>
              <a:tblGrid>
                <a:gridCol w="564698"/>
                <a:gridCol w="564698"/>
                <a:gridCol w="564698"/>
                <a:gridCol w="564698"/>
                <a:gridCol w="564698"/>
                <a:gridCol w="591170"/>
                <a:gridCol w="564698"/>
                <a:gridCol w="564698"/>
                <a:gridCol w="564698"/>
                <a:gridCol w="564698"/>
                <a:gridCol w="564698"/>
                <a:gridCol w="564698"/>
                <a:gridCol w="564698"/>
                <a:gridCol w="564698"/>
                <a:gridCol w="564698"/>
              </a:tblGrid>
              <a:tr h="742393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Akmeņgrauzis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Asaris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Ālants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Grundulis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Ķīsis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Līdaka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Līnis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Plaudis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Plicis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Rauda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Rudulis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Vīķe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Zandarts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Kopā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1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Kg/ha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62872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Nakts traļi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650" name="Picture 2" descr="C:\Users\Ivars\Desktop\Pictures\2014\DSC_1764.JPG"/>
          <p:cNvPicPr>
            <a:picLocks noChangeAspect="1" noChangeArrowheads="1"/>
          </p:cNvPicPr>
          <p:nvPr/>
        </p:nvPicPr>
        <p:blipFill>
          <a:blip r:embed="rId2" cstate="print"/>
          <a:srcRect t="41600" b="6951"/>
          <a:stretch>
            <a:fillRect/>
          </a:stretch>
        </p:blipFill>
        <p:spPr bwMode="auto">
          <a:xfrm>
            <a:off x="1303775" y="760067"/>
            <a:ext cx="6536450" cy="5981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62872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Rezultāti – Nakts traļi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179512" y="90872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/>
        </p:nvGraphicFramePr>
        <p:xfrm>
          <a:off x="2411760" y="90872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9792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graphicFrame>
        <p:nvGraphicFramePr>
          <p:cNvPr id="11" name="Chart 10"/>
          <p:cNvGraphicFramePr>
            <a:graphicFrameLocks noChangeAspect="1"/>
          </p:cNvGraphicFramePr>
          <p:nvPr/>
        </p:nvGraphicFramePr>
        <p:xfrm>
          <a:off x="4427984" y="90872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16016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3" name="Chart 12"/>
          <p:cNvGraphicFramePr>
            <a:graphicFrameLocks noChangeAspect="1"/>
          </p:cNvGraphicFramePr>
          <p:nvPr/>
        </p:nvGraphicFramePr>
        <p:xfrm>
          <a:off x="179512" y="234888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7544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/>
        </p:nvGraphicFramePr>
        <p:xfrm>
          <a:off x="2411760" y="234888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99792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7" name="Chart 16"/>
          <p:cNvGraphicFramePr>
            <a:graphicFrameLocks noChangeAspect="1"/>
          </p:cNvGraphicFramePr>
          <p:nvPr/>
        </p:nvGraphicFramePr>
        <p:xfrm>
          <a:off x="4427984" y="234888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16016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graphicFrame>
        <p:nvGraphicFramePr>
          <p:cNvPr id="19" name="Chart 18"/>
          <p:cNvGraphicFramePr>
            <a:graphicFrameLocks noChangeAspect="1"/>
          </p:cNvGraphicFramePr>
          <p:nvPr/>
        </p:nvGraphicFramePr>
        <p:xfrm>
          <a:off x="6504000" y="234888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732240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1" name="Chart 20"/>
          <p:cNvGraphicFramePr>
            <a:graphicFrameLocks noChangeAspect="1"/>
          </p:cNvGraphicFramePr>
          <p:nvPr/>
        </p:nvGraphicFramePr>
        <p:xfrm>
          <a:off x="179512" y="378904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95536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4" name="Chart 23"/>
          <p:cNvGraphicFramePr>
            <a:graphicFrameLocks noChangeAspect="1"/>
          </p:cNvGraphicFramePr>
          <p:nvPr/>
        </p:nvGraphicFramePr>
        <p:xfrm>
          <a:off x="2411760" y="378904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699792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6" name="Chart 25"/>
          <p:cNvGraphicFramePr>
            <a:graphicFrameLocks noChangeAspect="1"/>
          </p:cNvGraphicFramePr>
          <p:nvPr/>
        </p:nvGraphicFramePr>
        <p:xfrm>
          <a:off x="4427984" y="378904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716016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8" name="Chart 27"/>
          <p:cNvGraphicFramePr>
            <a:graphicFrameLocks noChangeAspect="1"/>
          </p:cNvGraphicFramePr>
          <p:nvPr/>
        </p:nvGraphicFramePr>
        <p:xfrm>
          <a:off x="6504000" y="378904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04248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0" name="Chart 29"/>
          <p:cNvGraphicFramePr>
            <a:graphicFrameLocks noChangeAspect="1"/>
          </p:cNvGraphicFramePr>
          <p:nvPr/>
        </p:nvGraphicFramePr>
        <p:xfrm>
          <a:off x="179512" y="527400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83568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12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2" name="Chart 31"/>
          <p:cNvGraphicFramePr>
            <a:graphicFrameLocks noChangeAspect="1"/>
          </p:cNvGraphicFramePr>
          <p:nvPr/>
        </p:nvGraphicFramePr>
        <p:xfrm>
          <a:off x="2411760" y="527400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843808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4" name="Chart 33"/>
          <p:cNvGraphicFramePr>
            <a:graphicFrameLocks noChangeAspect="1"/>
          </p:cNvGraphicFramePr>
          <p:nvPr/>
        </p:nvGraphicFramePr>
        <p:xfrm>
          <a:off x="4427984" y="527400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88024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14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6" name="Chart 35"/>
          <p:cNvGraphicFramePr>
            <a:graphicFrameLocks noChangeAspect="1"/>
          </p:cNvGraphicFramePr>
          <p:nvPr/>
        </p:nvGraphicFramePr>
        <p:xfrm>
          <a:off x="6504000" y="5274000"/>
          <a:ext cx="264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876256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15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62872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Rezultāti – Nakts traļi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Tralis 4x2m</a:t>
            </a:r>
            <a:endParaRPr lang="lv-LV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7584" y="908720"/>
          <a:ext cx="7128788" cy="5112569"/>
        </p:xfrm>
        <a:graphic>
          <a:graphicData uri="http://schemas.openxmlformats.org/drawingml/2006/table">
            <a:tbl>
              <a:tblPr/>
              <a:tblGrid>
                <a:gridCol w="761252"/>
                <a:gridCol w="777110"/>
                <a:gridCol w="777110"/>
                <a:gridCol w="777110"/>
                <a:gridCol w="777110"/>
                <a:gridCol w="773142"/>
                <a:gridCol w="773142"/>
                <a:gridCol w="777110"/>
                <a:gridCol w="935702"/>
              </a:tblGrid>
              <a:tr h="457251"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Pēc platības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Pēc tilpuma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7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Tralis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Distance(m)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ezerā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Sampled volume(m3)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ezerā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090"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kg/ha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tonnas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tonnas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67944" y="60932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135.9 kg/ha</a:t>
            </a:r>
          </a:p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540 t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60932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128.2 kg/ha</a:t>
            </a:r>
          </a:p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512.7 t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3928" y="6021288"/>
            <a:ext cx="4104456" cy="764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2555776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Vidēji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93103883"/>
              </p:ext>
            </p:extLst>
          </p:nvPr>
        </p:nvGraphicFramePr>
        <p:xfrm>
          <a:off x="1259632" y="1497429"/>
          <a:ext cx="5976664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62872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Rezultāti – Nakts traļi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512" y="5589240"/>
          <a:ext cx="7452321" cy="1039857"/>
        </p:xfrm>
        <a:graphic>
          <a:graphicData uri="http://schemas.openxmlformats.org/drawingml/2006/table">
            <a:tbl>
              <a:tblPr/>
              <a:tblGrid>
                <a:gridCol w="727795"/>
                <a:gridCol w="742958"/>
                <a:gridCol w="742958"/>
                <a:gridCol w="761910"/>
                <a:gridCol w="742958"/>
                <a:gridCol w="742958"/>
                <a:gridCol w="742958"/>
                <a:gridCol w="742958"/>
                <a:gridCol w="742958"/>
                <a:gridCol w="761910"/>
              </a:tblGrid>
              <a:tr h="352155"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Asaris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Ķīsis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Plaudis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Plicis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Rauda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Vīķe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Zandarts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Zutis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Kopā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3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vidēji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846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biomasa, 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abramis_br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284984"/>
            <a:ext cx="2088232" cy="130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62872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Dienas traļi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8674" name="Picture 2" descr="C:\Users\Ivars\Desktop\Pictures\2014\DSC_1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129"/>
            <a:ext cx="9144000" cy="514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62872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Rezultāti – Dienas traļi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Tralis 4x2m</a:t>
            </a:r>
            <a:endParaRPr lang="lv-LV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32040" y="764704"/>
          <a:ext cx="3974844" cy="4053840"/>
        </p:xfrm>
        <a:graphic>
          <a:graphicData uri="http://schemas.openxmlformats.org/drawingml/2006/table">
            <a:tbl>
              <a:tblPr/>
              <a:tblGrid>
                <a:gridCol w="662474"/>
                <a:gridCol w="662474"/>
                <a:gridCol w="662474"/>
                <a:gridCol w="662474"/>
                <a:gridCol w="662474"/>
                <a:gridCol w="662474"/>
              </a:tblGrid>
              <a:tr h="326166"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Pēc platības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Tralis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Distance(m)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ezerā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5.8243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4.0683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1.3988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13.2924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5.3064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7.1911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6.2666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5.6777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11.8193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5.7764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53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52320" y="48691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58.8 kg/ha</a:t>
            </a:r>
          </a:p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233.4 t</a:t>
            </a:r>
            <a:endParaRPr lang="lv-L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79512" y="1700808"/>
          <a:ext cx="4572000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abramis_bra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068960"/>
            <a:ext cx="1512168" cy="94510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5536" y="5805264"/>
          <a:ext cx="6984774" cy="787524"/>
        </p:xfrm>
        <a:graphic>
          <a:graphicData uri="http://schemas.openxmlformats.org/drawingml/2006/table">
            <a:tbl>
              <a:tblPr/>
              <a:tblGrid>
                <a:gridCol w="776086"/>
                <a:gridCol w="776086"/>
                <a:gridCol w="776086"/>
                <a:gridCol w="776086"/>
                <a:gridCol w="776086"/>
                <a:gridCol w="776086"/>
                <a:gridCol w="776086"/>
                <a:gridCol w="776086"/>
                <a:gridCol w="776086"/>
              </a:tblGrid>
              <a:tr h="262508"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Asaris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Ķīsis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Plaudis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Plicis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Rauda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Vīķe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Zandarts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Kopā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0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vidēji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50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biomasa, 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Dienas elektrozveja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698" name="Picture 2" descr="C:\Users\Ivars\Desktop\Pictures\2014\DSC_1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8416"/>
            <a:ext cx="9144000" cy="514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Rezultāti – Dienas elektrozveja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92079" y="908720"/>
          <a:ext cx="3564400" cy="4958326"/>
        </p:xfrm>
        <a:graphic>
          <a:graphicData uri="http://schemas.openxmlformats.org/drawingml/2006/table">
            <a:tbl>
              <a:tblPr/>
              <a:tblGrid>
                <a:gridCol w="712880"/>
                <a:gridCol w="712880"/>
                <a:gridCol w="712880"/>
                <a:gridCol w="712880"/>
                <a:gridCol w="712880"/>
              </a:tblGrid>
              <a:tr h="60421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Vieta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Transect length(m)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m2 (1.5m)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5.2754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04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6.1717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2.4046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5.5069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3.7828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04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3.9367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21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2.2821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830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167.2 kg/ha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0" y="1340768"/>
          <a:ext cx="56521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9" descr="esox_luci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852936"/>
            <a:ext cx="1771397" cy="1107123"/>
          </a:xfrm>
          <a:prstGeom prst="rect">
            <a:avLst/>
          </a:prstGeom>
        </p:spPr>
      </p:pic>
      <p:pic>
        <p:nvPicPr>
          <p:cNvPr id="9" name="Picture 8" descr="abramis_bra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581128"/>
            <a:ext cx="904339" cy="565212"/>
          </a:xfrm>
          <a:prstGeom prst="rect">
            <a:avLst/>
          </a:prstGeom>
        </p:spPr>
      </p:pic>
      <p:pic>
        <p:nvPicPr>
          <p:cNvPr id="10" name="Picture 9" descr="rutilus_rutil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861048"/>
            <a:ext cx="646906" cy="405605"/>
          </a:xfrm>
          <a:prstGeom prst="rect">
            <a:avLst/>
          </a:prstGeom>
        </p:spPr>
      </p:pic>
      <p:pic>
        <p:nvPicPr>
          <p:cNvPr id="31746" name="Picture 2" descr="http://www.latvijasdaba.lv/content/zivis/scardinius-erythrophthalmus-l.jpg"/>
          <p:cNvPicPr>
            <a:picLocks noChangeAspect="1" noChangeArrowheads="1"/>
          </p:cNvPicPr>
          <p:nvPr/>
        </p:nvPicPr>
        <p:blipFill>
          <a:blip r:embed="rId6" cstate="print"/>
          <a:srcRect t="17119" b="14406"/>
          <a:stretch>
            <a:fillRect/>
          </a:stretch>
        </p:blipFill>
        <p:spPr bwMode="auto">
          <a:xfrm>
            <a:off x="251520" y="1772816"/>
            <a:ext cx="1177786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Nakts elektrozveja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22" name="Picture 2" descr="C:\Users\Ivars\Desktop\Pictures\2014\DSC_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8416"/>
            <a:ext cx="9144000" cy="514116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40114"/>
            <a:ext cx="6444208" cy="4833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lv-LV" dirty="0" smtClean="0"/>
              <a:t>Praktiska problēma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353"/>
          </a:xfrm>
        </p:spPr>
        <p:txBody>
          <a:bodyPr/>
          <a:lstStyle/>
          <a:p>
            <a:pPr algn="ctr">
              <a:buNone/>
            </a:pPr>
            <a:r>
              <a:rPr lang="lv-LV" dirty="0" smtClean="0"/>
              <a:t>     </a:t>
            </a:r>
          </a:p>
          <a:p>
            <a:pPr algn="ctr">
              <a:buNone/>
            </a:pPr>
            <a:r>
              <a:rPr lang="lv-LV" dirty="0" smtClean="0"/>
              <a:t>Ezerā vasarā ir zaļš ūdens (zied aļģes) un ezera krasti aizaug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lv-LV" dirty="0" smtClean="0"/>
              <a:t>Ezers un tā piekraste strauji zaudē pievilcību patērētāju acīs, zūd tā rekreācijas vērtība</a:t>
            </a:r>
          </a:p>
          <a:p>
            <a:endParaRPr lang="lv-LV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779912" y="3068960"/>
            <a:ext cx="1224136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04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Rezultāti - Nakts elektrozveja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80112" y="836712"/>
          <a:ext cx="3080060" cy="4464491"/>
        </p:xfrm>
        <a:graphic>
          <a:graphicData uri="http://schemas.openxmlformats.org/drawingml/2006/table">
            <a:tbl>
              <a:tblPr/>
              <a:tblGrid>
                <a:gridCol w="616012"/>
                <a:gridCol w="616012"/>
                <a:gridCol w="616012"/>
                <a:gridCol w="616012"/>
                <a:gridCol w="616012"/>
              </a:tblGrid>
              <a:tr h="7878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Vieta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Transect length (m)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m2 (1.5m)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830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5">
                    <a:lumMod val="75000"/>
                  </a:schemeClr>
                </a:solidFill>
              </a:rPr>
              <a:t>303.4 kg/ha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79512" y="1268760"/>
          <a:ext cx="50405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9" descr="esox_luci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852936"/>
            <a:ext cx="1771397" cy="1107123"/>
          </a:xfrm>
          <a:prstGeom prst="rect">
            <a:avLst/>
          </a:prstGeom>
        </p:spPr>
      </p:pic>
      <p:pic>
        <p:nvPicPr>
          <p:cNvPr id="9" name="Picture 8" descr="rutilus_rutil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284984"/>
            <a:ext cx="1078954" cy="67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ChangeAspect="1"/>
          </p:cNvGraphicFramePr>
          <p:nvPr/>
        </p:nvGraphicFramePr>
        <p:xfrm>
          <a:off x="4572000" y="908720"/>
          <a:ext cx="42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 noChangeAspect="1"/>
          </p:cNvGraphicFramePr>
          <p:nvPr/>
        </p:nvGraphicFramePr>
        <p:xfrm>
          <a:off x="4944000" y="3861048"/>
          <a:ext cx="42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Rezultāti – Sugu sadalījums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63865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Nakts traļi</a:t>
            </a:r>
          </a:p>
          <a:p>
            <a:r>
              <a:rPr lang="lv-LV" dirty="0" smtClean="0"/>
              <a:t>135.9 kg/ha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27089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Dienas traļi</a:t>
            </a:r>
          </a:p>
          <a:p>
            <a:r>
              <a:rPr lang="lv-LV" dirty="0" smtClean="0"/>
              <a:t>58.8 kg/ha</a:t>
            </a:r>
            <a:endParaRPr lang="lv-LV" dirty="0"/>
          </a:p>
        </p:txBody>
      </p:sp>
      <p:graphicFrame>
        <p:nvGraphicFramePr>
          <p:cNvPr id="11" name="Chart 10"/>
          <p:cNvGraphicFramePr>
            <a:graphicFrameLocks noChangeAspect="1"/>
          </p:cNvGraphicFramePr>
          <p:nvPr/>
        </p:nvGraphicFramePr>
        <p:xfrm>
          <a:off x="179512" y="908720"/>
          <a:ext cx="42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 noChangeAspect="1"/>
          </p:cNvGraphicFramePr>
          <p:nvPr/>
        </p:nvGraphicFramePr>
        <p:xfrm>
          <a:off x="-900608" y="3789040"/>
          <a:ext cx="42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165304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Dienas elektrozveja</a:t>
            </a:r>
          </a:p>
          <a:p>
            <a:r>
              <a:rPr lang="lv-LV" dirty="0" smtClean="0"/>
              <a:t>167.2 kg/ha</a:t>
            </a:r>
          </a:p>
          <a:p>
            <a:endParaRPr lang="lv-LV" dirty="0"/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/>
        </p:nvGraphicFramePr>
        <p:xfrm>
          <a:off x="1907704" y="3789040"/>
          <a:ext cx="42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59832" y="6178078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Nakts elektrozveja</a:t>
            </a:r>
          </a:p>
          <a:p>
            <a:r>
              <a:rPr lang="lv-LV" dirty="0" smtClean="0"/>
              <a:t>303.4 kg/ha</a:t>
            </a:r>
          </a:p>
          <a:p>
            <a:endParaRPr lang="lv-LV" dirty="0"/>
          </a:p>
        </p:txBody>
      </p:sp>
      <p:sp>
        <p:nvSpPr>
          <p:cNvPr id="18" name="TextBox 17"/>
          <p:cNvSpPr txBox="1"/>
          <p:nvPr/>
        </p:nvSpPr>
        <p:spPr>
          <a:xfrm>
            <a:off x="6264696" y="6178078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Nakts vadi</a:t>
            </a:r>
          </a:p>
          <a:p>
            <a:r>
              <a:rPr lang="lv-LV" dirty="0" smtClean="0"/>
              <a:t>165.2 kg/ha</a:t>
            </a:r>
          </a:p>
          <a:p>
            <a:endParaRPr lang="lv-LV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5010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562600" y="-12700"/>
            <a:ext cx="3581400" cy="884238"/>
          </a:xfrm>
        </p:spPr>
        <p:txBody>
          <a:bodyPr/>
          <a:lstStyle/>
          <a:p>
            <a:r>
              <a:rPr lang="lv-LV" altLang="lv-LV" sz="3200" smtClean="0"/>
              <a:t>Rezultāti – zandarts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3962400" cy="5410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2000" dirty="0" smtClean="0"/>
              <a:t>Dominē </a:t>
            </a:r>
            <a:r>
              <a:rPr lang="lv-LV" sz="2000" dirty="0" err="1" smtClean="0"/>
              <a:t>zooplanktons</a:t>
            </a:r>
            <a:r>
              <a:rPr lang="lv-LV" sz="2000" dirty="0" smtClean="0"/>
              <a:t>, no tā  </a:t>
            </a:r>
            <a:r>
              <a:rPr lang="lv-LV" sz="2000" dirty="0"/>
              <a:t>- </a:t>
            </a:r>
            <a:r>
              <a:rPr lang="lv-LV" sz="2000" i="1" dirty="0" err="1"/>
              <a:t>Leptodora</a:t>
            </a:r>
            <a:r>
              <a:rPr lang="lv-LV" sz="2000" i="1" dirty="0"/>
              <a:t> </a:t>
            </a:r>
            <a:r>
              <a:rPr lang="lv-LV" sz="2000" i="1" dirty="0" err="1" smtClean="0"/>
              <a:t>kindtii</a:t>
            </a:r>
            <a:endParaRPr lang="lv-LV" sz="2000" i="1" dirty="0" smtClean="0"/>
          </a:p>
          <a:p>
            <a:pPr fontAlgn="auto">
              <a:spcAft>
                <a:spcPts val="0"/>
              </a:spcAft>
              <a:defRPr/>
            </a:pPr>
            <a:endParaRPr lang="lv-LV" sz="2000" i="1" dirty="0" smtClean="0"/>
          </a:p>
          <a:p>
            <a:pPr fontAlgn="auto">
              <a:spcAft>
                <a:spcPts val="0"/>
              </a:spcAft>
              <a:defRPr/>
            </a:pPr>
            <a:r>
              <a:rPr lang="lv-LV" sz="2000" i="1" dirty="0" smtClean="0"/>
              <a:t>L</a:t>
            </a:r>
            <a:r>
              <a:rPr lang="lv-LV" sz="2000" i="1" dirty="0"/>
              <a:t>. </a:t>
            </a:r>
            <a:r>
              <a:rPr lang="lv-LV" sz="2000" i="1" dirty="0" err="1"/>
              <a:t>kindtii</a:t>
            </a:r>
            <a:r>
              <a:rPr lang="lv-LV" sz="2000" i="1" dirty="0"/>
              <a:t> </a:t>
            </a:r>
            <a:r>
              <a:rPr lang="lv-LV" sz="2000" dirty="0"/>
              <a:t>nav starp </a:t>
            </a:r>
            <a:r>
              <a:rPr lang="lv-LV" sz="2000" dirty="0" err="1"/>
              <a:t>dominantajiem</a:t>
            </a:r>
            <a:r>
              <a:rPr lang="lv-LV" sz="2000" dirty="0"/>
              <a:t> </a:t>
            </a:r>
            <a:r>
              <a:rPr lang="lv-LV" sz="2000" dirty="0" err="1"/>
              <a:t>zooplanktona</a:t>
            </a:r>
            <a:r>
              <a:rPr lang="lv-LV" sz="2000" dirty="0"/>
              <a:t> </a:t>
            </a:r>
            <a:r>
              <a:rPr lang="lv-LV" sz="2000" dirty="0" err="1"/>
              <a:t>taksoniem</a:t>
            </a:r>
            <a:r>
              <a:rPr lang="lv-LV" sz="2000" dirty="0"/>
              <a:t> Burtnieku ezerā</a:t>
            </a:r>
            <a:endParaRPr lang="lv-LV" sz="2000" i="1" dirty="0" smtClean="0"/>
          </a:p>
          <a:p>
            <a:pPr fontAlgn="auto">
              <a:spcAft>
                <a:spcPts val="0"/>
              </a:spcAft>
              <a:defRPr/>
            </a:pPr>
            <a:endParaRPr lang="lv-LV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lv-LV" sz="2000" dirty="0" smtClean="0"/>
              <a:t>Selektīvi </a:t>
            </a:r>
            <a:r>
              <a:rPr lang="lv-LV" sz="2000" dirty="0"/>
              <a:t>barojas ar </a:t>
            </a:r>
            <a:r>
              <a:rPr lang="lv-LV" sz="2000" i="1" dirty="0" smtClean="0"/>
              <a:t>L. </a:t>
            </a:r>
            <a:r>
              <a:rPr lang="lv-LV" sz="2000" i="1" dirty="0" err="1" smtClean="0"/>
              <a:t>kindtii</a:t>
            </a:r>
            <a:r>
              <a:rPr lang="lv-LV" sz="2000" i="1" dirty="0" smtClean="0"/>
              <a:t> </a:t>
            </a:r>
            <a:r>
              <a:rPr lang="lv-LV" sz="2000" dirty="0" smtClean="0"/>
              <a:t>(E=0.97)</a:t>
            </a:r>
            <a:endParaRPr lang="lv-LV" sz="2000" dirty="0"/>
          </a:p>
          <a:p>
            <a:pPr fontAlgn="auto">
              <a:spcAft>
                <a:spcPts val="0"/>
              </a:spcAft>
              <a:defRPr/>
            </a:pPr>
            <a:endParaRPr lang="lv-LV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lv-LV" sz="2000" dirty="0" smtClean="0"/>
              <a:t>Daļa </a:t>
            </a:r>
            <a:r>
              <a:rPr lang="lv-LV" sz="2000" dirty="0"/>
              <a:t>no zandartu mazuļiem barojas ar </a:t>
            </a:r>
            <a:r>
              <a:rPr lang="lv-LV" sz="2000" dirty="0" smtClean="0"/>
              <a:t>zivīm</a:t>
            </a:r>
          </a:p>
          <a:p>
            <a:pPr fontAlgn="auto">
              <a:spcAft>
                <a:spcPts val="0"/>
              </a:spcAft>
              <a:defRPr/>
            </a:pPr>
            <a:endParaRPr lang="lv-LV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lv-LV" sz="2000" dirty="0" smtClean="0"/>
              <a:t>Pēc literatūras – zandarti selektīvi barojas ar liela izmēra </a:t>
            </a:r>
            <a:r>
              <a:rPr lang="lv-LV" sz="2000" dirty="0" err="1" smtClean="0"/>
              <a:t>zooplanktonu</a:t>
            </a:r>
            <a:endParaRPr lang="lv-LV" sz="2000" dirty="0">
              <a:solidFill>
                <a:srgbClr val="FF0000"/>
              </a:solidFill>
            </a:endParaRPr>
          </a:p>
        </p:txBody>
      </p:sp>
      <p:graphicFrame>
        <p:nvGraphicFramePr>
          <p:cNvPr id="7172" name="Chart 4"/>
          <p:cNvGraphicFramePr>
            <a:graphicFrameLocks/>
          </p:cNvGraphicFramePr>
          <p:nvPr/>
        </p:nvGraphicFramePr>
        <p:xfrm>
          <a:off x="3225800" y="635000"/>
          <a:ext cx="5938838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5" imgW="5938019" imgH="5895343" progId="Excel.Chart.8">
                  <p:embed/>
                </p:oleObj>
              </mc:Choice>
              <mc:Fallback>
                <p:oleObj r:id="rId5" imgW="5938019" imgH="589534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635000"/>
                        <a:ext cx="5938838" cy="589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694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638800" y="-19050"/>
            <a:ext cx="3657600" cy="933450"/>
          </a:xfrm>
        </p:spPr>
        <p:txBody>
          <a:bodyPr/>
          <a:lstStyle/>
          <a:p>
            <a:r>
              <a:rPr lang="lv-LV" altLang="lv-LV" sz="3200" smtClean="0"/>
              <a:t> Rezultāti – plaudis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114800" cy="4876800"/>
          </a:xfrm>
        </p:spPr>
        <p:txBody>
          <a:bodyPr/>
          <a:lstStyle/>
          <a:p>
            <a:r>
              <a:rPr lang="lv-LV" altLang="lv-LV" sz="2000" smtClean="0"/>
              <a:t>Plaužu kuņģos konstatēts tikai zooplanktons</a:t>
            </a:r>
          </a:p>
          <a:p>
            <a:endParaRPr lang="lv-LV" altLang="lv-LV" sz="2000" smtClean="0"/>
          </a:p>
          <a:p>
            <a:r>
              <a:rPr lang="lv-LV" altLang="lv-LV" sz="2000" smtClean="0"/>
              <a:t>Dominē </a:t>
            </a:r>
            <a:r>
              <a:rPr lang="lv-LV" altLang="lv-LV" sz="2000" i="1" smtClean="0"/>
              <a:t>Chydorus sphaerics </a:t>
            </a:r>
            <a:r>
              <a:rPr lang="lv-LV" altLang="lv-LV" sz="2000" smtClean="0"/>
              <a:t>un</a:t>
            </a:r>
            <a:r>
              <a:rPr lang="lv-LV" altLang="lv-LV" sz="2000" i="1" smtClean="0"/>
              <a:t> Daphnia cucullata</a:t>
            </a:r>
          </a:p>
          <a:p>
            <a:endParaRPr lang="lv-LV" altLang="lv-LV" sz="2000" smtClean="0"/>
          </a:p>
          <a:p>
            <a:r>
              <a:rPr lang="lv-LV" altLang="lv-LV" sz="2000" smtClean="0"/>
              <a:t>Pēc literatūras – plaužu mazuļi barojas ar zooplanktonu, pieaugot to ķermeņu izmēriem, tie pakāpeniski sāk baroties ar zoobentosu</a:t>
            </a:r>
            <a:endParaRPr lang="lv-LV" altLang="lv-LV" smtClean="0"/>
          </a:p>
        </p:txBody>
      </p:sp>
      <p:graphicFrame>
        <p:nvGraphicFramePr>
          <p:cNvPr id="8196" name="Chart 4"/>
          <p:cNvGraphicFramePr>
            <a:graphicFrameLocks/>
          </p:cNvGraphicFramePr>
          <p:nvPr/>
        </p:nvGraphicFramePr>
        <p:xfrm>
          <a:off x="3987800" y="787400"/>
          <a:ext cx="52070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5206435" imgH="5285690" progId="Excel.Chart.8">
                  <p:embed/>
                </p:oleObj>
              </mc:Choice>
              <mc:Fallback>
                <p:oleObj r:id="rId4" imgW="5206435" imgH="528569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787400"/>
                        <a:ext cx="5207000" cy="528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926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00488" y="-6350"/>
            <a:ext cx="5213350" cy="546100"/>
          </a:xfrm>
        </p:spPr>
        <p:txBody>
          <a:bodyPr>
            <a:normAutofit fontScale="90000"/>
          </a:bodyPr>
          <a:lstStyle/>
          <a:p>
            <a:pPr algn="r"/>
            <a:r>
              <a:rPr lang="lv-LV" altLang="lv-LV" sz="3200" smtClean="0"/>
              <a:t>Diētu pārklāšanās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873125"/>
            <a:ext cx="11876088" cy="302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98888"/>
            <a:ext cx="12025312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281238" y="4191000"/>
            <a:ext cx="1676400" cy="685800"/>
          </a:xfrm>
          <a:prstGeom prst="ellipse">
            <a:avLst/>
          </a:prstGeom>
          <a:noFill/>
          <a:ln>
            <a:solidFill>
              <a:srgbClr val="C0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4" name="Oval 3"/>
          <p:cNvSpPr/>
          <p:nvPr/>
        </p:nvSpPr>
        <p:spPr>
          <a:xfrm>
            <a:off x="762000" y="4725988"/>
            <a:ext cx="1676400" cy="603250"/>
          </a:xfrm>
          <a:prstGeom prst="ellipse">
            <a:avLst/>
          </a:prstGeom>
          <a:noFill/>
          <a:ln>
            <a:solidFill>
              <a:srgbClr val="C0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200" y="61118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2800" u="sng"/>
              <a:t>VASARA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353695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2800" u="sng"/>
              <a:t>RUDENS</a:t>
            </a:r>
          </a:p>
        </p:txBody>
      </p:sp>
    </p:spTree>
    <p:extLst>
      <p:ext uri="{BB962C8B-B14F-4D97-AF65-F5344CB8AC3E}">
        <p14:creationId xmlns:p14="http://schemas.microsoft.com/office/powerpoint/2010/main" val="411008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83" y="0"/>
            <a:ext cx="8229600" cy="764704"/>
          </a:xfrm>
        </p:spPr>
        <p:txBody>
          <a:bodyPr/>
          <a:lstStyle/>
          <a:p>
            <a:pPr algn="r"/>
            <a:r>
              <a:rPr lang="lv-LV" dirty="0" smtClean="0"/>
              <a:t>Secinājumi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62500" lnSpcReduction="20000"/>
          </a:bodyPr>
          <a:lstStyle/>
          <a:p>
            <a:pPr lvl="0"/>
            <a:endParaRPr lang="lv-LV" dirty="0" smtClean="0"/>
          </a:p>
          <a:p>
            <a:pPr lvl="0"/>
            <a:r>
              <a:rPr lang="lv-LV" dirty="0" smtClean="0"/>
              <a:t>Izmantojot </a:t>
            </a:r>
            <a:r>
              <a:rPr lang="lv-LV" dirty="0"/>
              <a:t>inovatīvas metodes, 2014. gada pētījuma laikā izdevies iegūt vērtīgus, kvantitatīvus datus par kopējo ezera zivju sabiedrības stāvokli, kas ļaus veiksmīgi turpināt iesākto darbu ar ezera ekosistēmas modeļa izveidi. </a:t>
            </a:r>
            <a:endParaRPr lang="lv-LV" dirty="0" smtClean="0"/>
          </a:p>
          <a:p>
            <a:pPr lvl="0"/>
            <a:endParaRPr lang="lv-LV" dirty="0"/>
          </a:p>
          <a:p>
            <a:pPr lvl="0"/>
            <a:r>
              <a:rPr lang="lv-LV" dirty="0"/>
              <a:t>Iegūtie dati liecina, ka ezera zivju blīvums un sugu attiecība ir tāda, kas raksturīga stipri </a:t>
            </a:r>
            <a:r>
              <a:rPr lang="lv-LV" dirty="0" err="1"/>
              <a:t>eitrofiem</a:t>
            </a:r>
            <a:r>
              <a:rPr lang="lv-LV" dirty="0"/>
              <a:t>, antropogēni ietekmētiem ezeriem</a:t>
            </a:r>
            <a:r>
              <a:rPr lang="lv-LV" dirty="0" smtClean="0"/>
              <a:t>.</a:t>
            </a:r>
          </a:p>
          <a:p>
            <a:pPr lvl="0"/>
            <a:endParaRPr lang="lv-LV" dirty="0"/>
          </a:p>
          <a:p>
            <a:pPr lvl="0"/>
            <a:r>
              <a:rPr lang="lv-LV" dirty="0"/>
              <a:t>Ezera atklātajā daļā novērotais lielais zandarta mazuļu blīvums liecina par to, ka šī suga izveidojusi veiksmīgu, </a:t>
            </a:r>
            <a:r>
              <a:rPr lang="lv-LV" dirty="0" err="1"/>
              <a:t>pašatražojošos</a:t>
            </a:r>
            <a:r>
              <a:rPr lang="lv-LV" dirty="0"/>
              <a:t> populāciju. Tomēr lielā konkurence par resursiem sugas ietvaros kā arī konkurence ar </a:t>
            </a:r>
            <a:r>
              <a:rPr lang="lv-LV" dirty="0" err="1"/>
              <a:t>karpveidīgo</a:t>
            </a:r>
            <a:r>
              <a:rPr lang="lv-LV" dirty="0"/>
              <a:t> zivju mazuļiem, var ilgtermiņā šo populāciju ietekmēt negatīvi</a:t>
            </a:r>
            <a:r>
              <a:rPr lang="lv-LV" dirty="0" smtClean="0"/>
              <a:t>.</a:t>
            </a:r>
          </a:p>
          <a:p>
            <a:pPr lvl="0"/>
            <a:endParaRPr lang="lv-LV" dirty="0"/>
          </a:p>
          <a:p>
            <a:pPr lvl="0"/>
            <a:r>
              <a:rPr lang="lv-LV" dirty="0"/>
              <a:t>Ezera piekrastes daļā novērojams augsts kopējais zivju blīvums, kas saistīts ar lielo pieejamo barības daudzumu.  </a:t>
            </a:r>
            <a:endParaRPr lang="lv-LV" dirty="0" smtClean="0"/>
          </a:p>
          <a:p>
            <a:pPr lvl="0"/>
            <a:endParaRPr lang="lv-LV" dirty="0"/>
          </a:p>
          <a:p>
            <a:pPr lvl="0"/>
            <a:r>
              <a:rPr lang="lv-LV" dirty="0"/>
              <a:t>Kopumā secināms, ka lielais </a:t>
            </a:r>
            <a:r>
              <a:rPr lang="lv-LV" dirty="0" err="1"/>
              <a:t>karpveidīgo</a:t>
            </a:r>
            <a:r>
              <a:rPr lang="lv-LV" dirty="0"/>
              <a:t> zivju daudzums caur </a:t>
            </a:r>
            <a:r>
              <a:rPr lang="lv-LV" dirty="0" err="1"/>
              <a:t>zooplanktona</a:t>
            </a:r>
            <a:r>
              <a:rPr lang="lv-LV" dirty="0"/>
              <a:t> izēšanu un konkurenci par barības resursiem negatīvi ietekmē gan ezera ekoloģisko kvalitāti, gan plēsīgo zivju daudzumu. 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548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Luentoja\Jönköping_Stockholm\Emptying a se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7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08720"/>
          </a:xfrm>
        </p:spPr>
        <p:txBody>
          <a:bodyPr/>
          <a:lstStyle/>
          <a:p>
            <a:pPr algn="r"/>
            <a:r>
              <a:rPr lang="lv-LV" dirty="0" smtClean="0"/>
              <a:t>Ekoloģiskās problēmas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lv-LV" dirty="0" smtClean="0"/>
              <a:t>Eitrofikācija uzskatāma par Burtnieku ezera nozīmīgāko ekoloģisko problēmu</a:t>
            </a:r>
          </a:p>
          <a:p>
            <a:pPr marL="342900" lvl="1" indent="-342900">
              <a:buFont typeface="Arial" charset="0"/>
              <a:buChar char="•"/>
            </a:pPr>
            <a:endParaRPr lang="lv-LV" dirty="0" smtClean="0"/>
          </a:p>
          <a:p>
            <a:pPr marL="342900" lvl="1" indent="-342900">
              <a:buFont typeface="Arial" charset="0"/>
              <a:buChar char="•"/>
            </a:pPr>
            <a:r>
              <a:rPr lang="lv-LV" dirty="0" smtClean="0"/>
              <a:t>Lēna eitrofikācija ir dabisks process</a:t>
            </a:r>
          </a:p>
          <a:p>
            <a:pPr marL="342900" lvl="1" indent="-342900">
              <a:buFont typeface="Arial" charset="0"/>
              <a:buChar char="•"/>
            </a:pPr>
            <a:endParaRPr lang="lv-LV" dirty="0" smtClean="0"/>
          </a:p>
          <a:p>
            <a:pPr marL="342900" lvl="1" indent="-342900">
              <a:buFont typeface="Arial" charset="0"/>
              <a:buChar char="•"/>
            </a:pPr>
            <a:r>
              <a:rPr lang="lv-LV" dirty="0" smtClean="0"/>
              <a:t>Antropogēna, paātrināta  eitrofikācija ir process ar plašu negatīvu ietekmi</a:t>
            </a:r>
          </a:p>
          <a:p>
            <a:pPr marL="742950" lvl="2" indent="-342900">
              <a:buFont typeface="Arial" charset="0"/>
              <a:buChar char="•"/>
            </a:pPr>
            <a:endParaRPr lang="lv-LV" dirty="0" smtClean="0"/>
          </a:p>
          <a:p>
            <a:pPr marL="742950" lvl="2" indent="-342900">
              <a:buFont typeface="Arial" charset="0"/>
              <a:buChar char="•"/>
            </a:pPr>
            <a:endParaRPr lang="lv-LV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180" y="1484784"/>
            <a:ext cx="45438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869160"/>
            <a:ext cx="2695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995936" y="5013523"/>
            <a:ext cx="504056" cy="836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80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6712"/>
          </a:xfrm>
        </p:spPr>
        <p:txBody>
          <a:bodyPr/>
          <a:lstStyle/>
          <a:p>
            <a:pPr algn="r"/>
            <a:r>
              <a:rPr lang="lv-LV" dirty="0" smtClean="0"/>
              <a:t>Ekoloģiskās problēmas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8632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lv-LV" dirty="0" smtClean="0"/>
              <a:t>Pārmērīgas eitrofikācijas cēloņi:</a:t>
            </a:r>
          </a:p>
          <a:p>
            <a:pPr lvl="1"/>
            <a:r>
              <a:rPr lang="lv-LV" dirty="0" smtClean="0"/>
              <a:t>Ietekošās upes, palu ūdeņu un lietus pienes barības vielas no ezera baseina</a:t>
            </a:r>
          </a:p>
          <a:p>
            <a:pPr lvl="1"/>
            <a:endParaRPr lang="lv-LV" sz="2400" dirty="0" smtClean="0"/>
          </a:p>
          <a:p>
            <a:pPr lvl="1"/>
            <a:r>
              <a:rPr lang="lv-LV" dirty="0" smtClean="0"/>
              <a:t>Lielās ūdens līmeņa svārstības ieskalo ezerā papildus barības vielas</a:t>
            </a:r>
          </a:p>
          <a:p>
            <a:pPr lvl="1"/>
            <a:endParaRPr lang="lv-LV" dirty="0" smtClean="0"/>
          </a:p>
          <a:p>
            <a:pPr lvl="1"/>
            <a:r>
              <a:rPr lang="lv-LV" dirty="0" smtClean="0"/>
              <a:t>Izmainītais zivju sabiedrības sastāvs</a:t>
            </a:r>
          </a:p>
          <a:p>
            <a:pPr marL="742950" lvl="2" indent="-342900"/>
            <a:endParaRPr lang="lv-LV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052736"/>
            <a:ext cx="78963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2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6712"/>
          </a:xfrm>
        </p:spPr>
        <p:txBody>
          <a:bodyPr/>
          <a:lstStyle/>
          <a:p>
            <a:pPr algn="r"/>
            <a:r>
              <a:rPr lang="lv-LV" dirty="0" smtClean="0"/>
              <a:t>Ekoloģiskās problēmas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/>
          <a:lstStyle/>
          <a:p>
            <a:r>
              <a:rPr lang="lv-LV" dirty="0" smtClean="0"/>
              <a:t>Tikai cīnīties ar eitrofikācijas sekām ir neefektīvi</a:t>
            </a:r>
          </a:p>
          <a:p>
            <a:endParaRPr lang="lv-LV" dirty="0" smtClean="0"/>
          </a:p>
          <a:p>
            <a:r>
              <a:rPr lang="lv-LV" dirty="0" smtClean="0"/>
              <a:t>Tā vietā nepieciešams izveidot apsaimniekošanas shēmu, kas “apkaro” eitrofikācijas cēloņus</a:t>
            </a:r>
          </a:p>
          <a:p>
            <a:endParaRPr lang="lv-LV" dirty="0" smtClean="0"/>
          </a:p>
          <a:p>
            <a:r>
              <a:rPr lang="lv-LV" dirty="0" smtClean="0"/>
              <a:t>Lai šāda shēma būtu efektīva, tai jābalstās datos par ezera ekosistēmas funkcionēšanu, dažādu organismu un augu grupu mijiedarbību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792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6712"/>
          </a:xfrm>
        </p:spPr>
        <p:txBody>
          <a:bodyPr/>
          <a:lstStyle/>
          <a:p>
            <a:pPr algn="r"/>
            <a:r>
              <a:rPr lang="lv-LV" dirty="0" smtClean="0"/>
              <a:t>Dati</a:t>
            </a:r>
            <a:endParaRPr lang="lv-LV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752528" cy="342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35226"/>
            <a:ext cx="6912768" cy="277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92603023"/>
              </p:ext>
            </p:extLst>
          </p:nvPr>
        </p:nvGraphicFramePr>
        <p:xfrm>
          <a:off x="2843808" y="1196752"/>
          <a:ext cx="3744415" cy="487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60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221088"/>
            <a:ext cx="8568952" cy="1944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Ihtiofaunas izpētes metodes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800" u="sng" dirty="0" smtClean="0"/>
              <a:t>Pasīvās metodes (maijs, oktobris):</a:t>
            </a:r>
          </a:p>
          <a:p>
            <a:pPr>
              <a:buNone/>
            </a:pPr>
            <a:r>
              <a:rPr lang="lv-LV" sz="2400" dirty="0" smtClean="0"/>
              <a:t>	Tīkli</a:t>
            </a:r>
          </a:p>
          <a:p>
            <a:pPr lvl="1"/>
            <a:r>
              <a:rPr lang="lv-LV" sz="2000" dirty="0" smtClean="0"/>
              <a:t>Nordic daudzacu žaunu tīkli (Eiropas standarts EN 14757:2005)</a:t>
            </a:r>
          </a:p>
          <a:p>
            <a:pPr lvl="1"/>
            <a:r>
              <a:rPr lang="lv-LV" sz="2000" dirty="0" smtClean="0"/>
              <a:t>Tīkli (20, 35, 40L, 45L, 60L, 70, 80, 90 mm)</a:t>
            </a:r>
          </a:p>
          <a:p>
            <a:pPr lvl="1">
              <a:buNone/>
            </a:pPr>
            <a:endParaRPr lang="lv-LV" sz="2000" dirty="0" smtClean="0"/>
          </a:p>
          <a:p>
            <a:endParaRPr lang="lv-LV" sz="2400" dirty="0"/>
          </a:p>
          <a:p>
            <a:pPr>
              <a:buNone/>
            </a:pPr>
            <a:r>
              <a:rPr lang="lv-LV" sz="2800" u="sng" dirty="0" smtClean="0"/>
              <a:t>Aktīvās metodes (jūlijs):</a:t>
            </a:r>
          </a:p>
          <a:p>
            <a:pPr>
              <a:buNone/>
            </a:pPr>
            <a:r>
              <a:rPr lang="lv-LV" sz="2400" dirty="0" smtClean="0"/>
              <a:t>	Velkamais vads (10 mm)</a:t>
            </a:r>
          </a:p>
          <a:p>
            <a:pPr>
              <a:buNone/>
            </a:pPr>
            <a:r>
              <a:rPr lang="lv-LV" sz="2400" dirty="0" smtClean="0"/>
              <a:t>	Tralis (4 mm)</a:t>
            </a:r>
          </a:p>
          <a:p>
            <a:pPr>
              <a:buNone/>
            </a:pPr>
            <a:r>
              <a:rPr lang="lv-LV" sz="2400" dirty="0" smtClean="0"/>
              <a:t>	Elektrozveja</a:t>
            </a:r>
          </a:p>
          <a:p>
            <a:endParaRPr lang="lv-LV" sz="2400" dirty="0"/>
          </a:p>
        </p:txBody>
      </p:sp>
      <p:pic>
        <p:nvPicPr>
          <p:cNvPr id="1026" name="Picture 2" descr="http://www.nipponverkko.fi/kuvat/nord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3350001" cy="162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2746648" cy="1642194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Staciju tīkls</a:t>
            </a:r>
            <a:b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(jūlijs)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 descr="karte1.jpg"/>
          <p:cNvPicPr>
            <a:picLocks noChangeAspect="1"/>
          </p:cNvPicPr>
          <p:nvPr/>
        </p:nvPicPr>
        <p:blipFill>
          <a:blip r:embed="rId2" cstate="print"/>
          <a:srcRect l="34250" r="16925" b="4572"/>
          <a:stretch>
            <a:fillRect/>
          </a:stretch>
        </p:blipFill>
        <p:spPr>
          <a:xfrm>
            <a:off x="2987824" y="-25107"/>
            <a:ext cx="6156176" cy="6883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2687429"/>
            <a:ext cx="2160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Vadi (nakts) 4</a:t>
            </a:r>
          </a:p>
          <a:p>
            <a:endParaRPr lang="lv-LV" sz="2000" dirty="0" smtClean="0"/>
          </a:p>
          <a:p>
            <a:r>
              <a:rPr lang="lv-LV" sz="2000" dirty="0" smtClean="0"/>
              <a:t>Traļi (nakts) 15</a:t>
            </a:r>
          </a:p>
          <a:p>
            <a:endParaRPr lang="lv-LV" sz="2000" dirty="0" smtClean="0"/>
          </a:p>
          <a:p>
            <a:r>
              <a:rPr lang="lv-LV" sz="2000" dirty="0" smtClean="0"/>
              <a:t>Traļi (diena) 15</a:t>
            </a:r>
          </a:p>
          <a:p>
            <a:endParaRPr lang="lv-LV" sz="2000" dirty="0" smtClean="0"/>
          </a:p>
          <a:p>
            <a:r>
              <a:rPr lang="lv-LV" sz="2000" dirty="0" smtClean="0"/>
              <a:t>Elektrozveja (diena) 15</a:t>
            </a:r>
          </a:p>
          <a:p>
            <a:endParaRPr lang="lv-LV" sz="2000" dirty="0"/>
          </a:p>
          <a:p>
            <a:r>
              <a:rPr lang="lv-LV" sz="2000" dirty="0" smtClean="0"/>
              <a:t>Elektrozveja (nakts) 15</a:t>
            </a:r>
            <a:endParaRPr lang="lv-LV" sz="2000" dirty="0"/>
          </a:p>
        </p:txBody>
      </p:sp>
      <p:sp>
        <p:nvSpPr>
          <p:cNvPr id="8" name="Oval 7"/>
          <p:cNvSpPr/>
          <p:nvPr/>
        </p:nvSpPr>
        <p:spPr>
          <a:xfrm>
            <a:off x="395536" y="2780928"/>
            <a:ext cx="216000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Oval 8"/>
          <p:cNvSpPr/>
          <p:nvPr/>
        </p:nvSpPr>
        <p:spPr>
          <a:xfrm>
            <a:off x="395536" y="3356992"/>
            <a:ext cx="216000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al 9"/>
          <p:cNvSpPr/>
          <p:nvPr/>
        </p:nvSpPr>
        <p:spPr>
          <a:xfrm>
            <a:off x="395536" y="4005064"/>
            <a:ext cx="216000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0"/>
          <p:cNvSpPr/>
          <p:nvPr/>
        </p:nvSpPr>
        <p:spPr>
          <a:xfrm>
            <a:off x="395536" y="4653136"/>
            <a:ext cx="216000" cy="21602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62872" cy="648072"/>
          </a:xfrm>
        </p:spPr>
        <p:txBody>
          <a:bodyPr>
            <a:normAutofit/>
          </a:bodyPr>
          <a:lstStyle/>
          <a:p>
            <a:pPr algn="l"/>
            <a:r>
              <a:rPr lang="lv-LV" sz="3200" b="1" dirty="0" smtClean="0">
                <a:solidFill>
                  <a:schemeClr val="accent5">
                    <a:lumMod val="75000"/>
                  </a:schemeClr>
                </a:solidFill>
              </a:rPr>
              <a:t>Vadi</a:t>
            </a:r>
            <a:endParaRPr lang="lv-L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626" name="Picture 2" descr="C:\Users\Ivars\Desktop\Pictures\2014\DSC_1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129"/>
            <a:ext cx="9144000" cy="514116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876256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1046</Words>
  <Application>Microsoft Office PowerPoint</Application>
  <PresentationFormat>On-screen Show (4:3)</PresentationFormat>
  <Paragraphs>642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Microsoft Excel Chart</vt:lpstr>
      <vt:lpstr>Burtnieka ezers – zivis un ne tikai </vt:lpstr>
      <vt:lpstr>Praktiska problēma</vt:lpstr>
      <vt:lpstr>Ekoloģiskās problēmas</vt:lpstr>
      <vt:lpstr>Ekoloģiskās problēmas</vt:lpstr>
      <vt:lpstr>Ekoloģiskās problēmas</vt:lpstr>
      <vt:lpstr>Dati</vt:lpstr>
      <vt:lpstr>Ihtiofaunas izpētes metodes</vt:lpstr>
      <vt:lpstr>Staciju tīkls (jūlijs)</vt:lpstr>
      <vt:lpstr>Vadi</vt:lpstr>
      <vt:lpstr>Rezultāti - Vadi</vt:lpstr>
      <vt:lpstr>Nakts traļi</vt:lpstr>
      <vt:lpstr>Rezultāti – Nakts traļi</vt:lpstr>
      <vt:lpstr>Rezultāti – Nakts traļi</vt:lpstr>
      <vt:lpstr>Rezultāti – Nakts traļi</vt:lpstr>
      <vt:lpstr>Dienas traļi</vt:lpstr>
      <vt:lpstr>Rezultāti – Dienas traļi</vt:lpstr>
      <vt:lpstr>Dienas elektrozveja</vt:lpstr>
      <vt:lpstr>Rezultāti – Dienas elektrozveja</vt:lpstr>
      <vt:lpstr>Nakts elektrozveja</vt:lpstr>
      <vt:lpstr>Rezultāti - Nakts elektrozveja</vt:lpstr>
      <vt:lpstr>Rezultāti – Sugu sadalījums</vt:lpstr>
      <vt:lpstr>Rezultāti – zandarts</vt:lpstr>
      <vt:lpstr> Rezultāti – plaudis</vt:lpstr>
      <vt:lpstr>Diētu pārklāšanās</vt:lpstr>
      <vt:lpstr>Secinājumi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Burtnieku</dc:title>
  <dc:creator>IvarsP</dc:creator>
  <cp:lastModifiedBy>Matiss</cp:lastModifiedBy>
  <cp:revision>82</cp:revision>
  <dcterms:created xsi:type="dcterms:W3CDTF">2014-10-30T13:06:54Z</dcterms:created>
  <dcterms:modified xsi:type="dcterms:W3CDTF">2015-03-03T07:44:24Z</dcterms:modified>
</cp:coreProperties>
</file>